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Catamaran Heavy" panose="02020500000000000000" charset="0"/>
      <p:bold r:id="rId19"/>
    </p:embeddedFont>
    <p:embeddedFont>
      <p:font typeface="Chakra Petch" panose="02020500000000000000" charset="-34"/>
      <p:regular r:id="rId20"/>
    </p:embeddedFont>
    <p:embeddedFont>
      <p:font typeface="Inter" panose="02020500000000000000" charset="0"/>
      <p:regular r:id="rId21"/>
    </p:embeddedFont>
    <p:embeddedFont>
      <p:font typeface="Inter Bold" panose="02020500000000000000" charset="0"/>
      <p:bold r:id="rId22"/>
    </p:embeddedFont>
    <p:embeddedFont>
      <p:font typeface="Montserrat Medium" panose="00000600000000000000" pitchFamily="2" charset="0"/>
      <p:regular r:id="rId23"/>
    </p:embeddedFont>
    <p:embeddedFont>
      <p:font typeface="Open Sans" panose="020B0606030504020204" pitchFamily="34" charset="0"/>
      <p:regular r:id="rId24"/>
    </p:embeddedFont>
    <p:embeddedFont>
      <p:font typeface="Open Sans Bold" panose="02020500000000000000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38" d="100"/>
          <a:sy n="38" d="100"/>
        </p:scale>
        <p:origin x="123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LU" userId="95072f20-de71-4833-88ab-9fd233964f87" providerId="ADAL" clId="{B1F5FBC4-25CA-4BAF-8046-F6E41FD920C3}"/>
    <pc:docChg chg="custSel modSld">
      <pc:chgData name="Josh LU" userId="95072f20-de71-4833-88ab-9fd233964f87" providerId="ADAL" clId="{B1F5FBC4-25CA-4BAF-8046-F6E41FD920C3}" dt="2025-12-17T05:55:53.424" v="29" actId="478"/>
      <pc:docMkLst>
        <pc:docMk/>
      </pc:docMkLst>
      <pc:sldChg chg="modSp mod">
        <pc:chgData name="Josh LU" userId="95072f20-de71-4833-88ab-9fd233964f87" providerId="ADAL" clId="{B1F5FBC4-25CA-4BAF-8046-F6E41FD920C3}" dt="2025-12-17T05:55:39.430" v="28" actId="20577"/>
        <pc:sldMkLst>
          <pc:docMk/>
          <pc:sldMk cId="0" sldId="257"/>
        </pc:sldMkLst>
        <pc:spChg chg="mod">
          <ac:chgData name="Josh LU" userId="95072f20-de71-4833-88ab-9fd233964f87" providerId="ADAL" clId="{B1F5FBC4-25CA-4BAF-8046-F6E41FD920C3}" dt="2025-12-17T05:55:39.430" v="28" actId="20577"/>
          <ac:spMkLst>
            <pc:docMk/>
            <pc:sldMk cId="0" sldId="257"/>
            <ac:spMk id="12" creationId="{00000000-0000-0000-0000-000000000000}"/>
          </ac:spMkLst>
        </pc:spChg>
      </pc:sldChg>
      <pc:sldChg chg="delSp mod">
        <pc:chgData name="Josh LU" userId="95072f20-de71-4833-88ab-9fd233964f87" providerId="ADAL" clId="{B1F5FBC4-25CA-4BAF-8046-F6E41FD920C3}" dt="2025-12-17T05:55:53.424" v="29" actId="478"/>
        <pc:sldMkLst>
          <pc:docMk/>
          <pc:sldMk cId="0" sldId="272"/>
        </pc:sldMkLst>
        <pc:spChg chg="del">
          <ac:chgData name="Josh LU" userId="95072f20-de71-4833-88ab-9fd233964f87" providerId="ADAL" clId="{B1F5FBC4-25CA-4BAF-8046-F6E41FD920C3}" dt="2025-12-17T05:55:53.424" v="29" actId="478"/>
          <ac:spMkLst>
            <pc:docMk/>
            <pc:sldMk cId="0" sldId="272"/>
            <ac:spMk id="1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sv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jpe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svg"/><Relationship Id="rId7" Type="http://schemas.openxmlformats.org/officeDocument/2006/relationships/image" Target="../media/image110.jpeg"/><Relationship Id="rId12" Type="http://schemas.openxmlformats.org/officeDocument/2006/relationships/image" Target="../media/image115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jpeg"/><Relationship Id="rId10" Type="http://schemas.openxmlformats.org/officeDocument/2006/relationships/image" Target="../media/image113.sv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10" Type="http://schemas.openxmlformats.org/officeDocument/2006/relationships/image" Target="../media/image124.jpe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126.sv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jpe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Relationship Id="rId14" Type="http://schemas.openxmlformats.org/officeDocument/2006/relationships/image" Target="../media/image1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sv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sv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" Type="http://schemas.openxmlformats.org/officeDocument/2006/relationships/image" Target="../media/image149.jpeg"/><Relationship Id="rId21" Type="http://schemas.openxmlformats.org/officeDocument/2006/relationships/image" Target="../media/image167.png"/><Relationship Id="rId7" Type="http://schemas.openxmlformats.org/officeDocument/2006/relationships/image" Target="../media/image153.svg"/><Relationship Id="rId12" Type="http://schemas.openxmlformats.org/officeDocument/2006/relationships/image" Target="../media/image158.svg"/><Relationship Id="rId17" Type="http://schemas.openxmlformats.org/officeDocument/2006/relationships/image" Target="../media/image163.png"/><Relationship Id="rId2" Type="http://schemas.openxmlformats.org/officeDocument/2006/relationships/image" Target="../media/image148.jpe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jpe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19" Type="http://schemas.openxmlformats.org/officeDocument/2006/relationships/image" Target="../media/image165.sv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Relationship Id="rId22" Type="http://schemas.openxmlformats.org/officeDocument/2006/relationships/image" Target="../media/image1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svg"/><Relationship Id="rId5" Type="http://schemas.openxmlformats.org/officeDocument/2006/relationships/image" Target="../media/image19.jpe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sv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2.jpe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48.png"/><Relationship Id="rId10" Type="http://schemas.openxmlformats.org/officeDocument/2006/relationships/image" Target="../media/image68.png"/><Relationship Id="rId4" Type="http://schemas.openxmlformats.org/officeDocument/2006/relationships/image" Target="../media/image4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sv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81.png"/><Relationship Id="rId5" Type="http://schemas.openxmlformats.org/officeDocument/2006/relationships/image" Target="../media/image76.jpeg"/><Relationship Id="rId10" Type="http://schemas.openxmlformats.org/officeDocument/2006/relationships/image" Target="../media/image80.png"/><Relationship Id="rId4" Type="http://schemas.openxmlformats.org/officeDocument/2006/relationships/image" Target="../media/image75.jpe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53525" y="0"/>
            <a:ext cx="9144000" cy="1028700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t="-25849" r="-6252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256480" y="3076710"/>
            <a:ext cx="6409147" cy="7210290"/>
            <a:chOff x="0" y="0"/>
            <a:chExt cx="5370413" cy="6041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solidFill>
              <a:srgbClr val="B1604C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blipFill>
              <a:blip r:embed="rId3"/>
              <a:stretch>
                <a:fillRect b="-18518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8" name="Freeform 8"/>
          <p:cNvSpPr/>
          <p:nvPr/>
        </p:nvSpPr>
        <p:spPr>
          <a:xfrm>
            <a:off x="442819" y="9168311"/>
            <a:ext cx="1171762" cy="641273"/>
          </a:xfrm>
          <a:custGeom>
            <a:avLst/>
            <a:gdLst/>
            <a:ahLst/>
            <a:cxnLst/>
            <a:rect l="l" t="t" r="r" b="b"/>
            <a:pathLst>
              <a:path w="1171762" h="641273">
                <a:moveTo>
                  <a:pt x="0" y="0"/>
                </a:moveTo>
                <a:lnTo>
                  <a:pt x="1171762" y="0"/>
                </a:lnTo>
                <a:lnTo>
                  <a:pt x="1171762" y="641273"/>
                </a:lnTo>
                <a:lnTo>
                  <a:pt x="0" y="641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9" name="Group 9"/>
          <p:cNvGrpSpPr/>
          <p:nvPr/>
        </p:nvGrpSpPr>
        <p:grpSpPr>
          <a:xfrm>
            <a:off x="1045277" y="2188813"/>
            <a:ext cx="5935932" cy="895159"/>
            <a:chOff x="0" y="0"/>
            <a:chExt cx="1563373" cy="2357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63373" cy="235762"/>
            </a:xfrm>
            <a:custGeom>
              <a:avLst/>
              <a:gdLst/>
              <a:ahLst/>
              <a:cxnLst/>
              <a:rect l="l" t="t" r="r" b="b"/>
              <a:pathLst>
                <a:path w="1563373" h="235762">
                  <a:moveTo>
                    <a:pt x="0" y="0"/>
                  </a:moveTo>
                  <a:lnTo>
                    <a:pt x="1563373" y="0"/>
                  </a:lnTo>
                  <a:lnTo>
                    <a:pt x="1563373" y="235762"/>
                  </a:lnTo>
                  <a:lnTo>
                    <a:pt x="0" y="235762"/>
                  </a:lnTo>
                  <a:close/>
                </a:path>
              </a:pathLst>
            </a:custGeom>
            <a:gradFill rotWithShape="1">
              <a:gsLst>
                <a:gs pos="0">
                  <a:srgbClr val="FF8787">
                    <a:alpha val="100000"/>
                  </a:srgbClr>
                </a:gs>
                <a:gs pos="100000">
                  <a:srgbClr val="FF3600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H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63373" cy="273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767032"/>
            <a:ext cx="5969085" cy="523336"/>
            <a:chOff x="0" y="0"/>
            <a:chExt cx="7958780" cy="697782"/>
          </a:xfrm>
        </p:grpSpPr>
        <p:sp>
          <p:nvSpPr>
            <p:cNvPr id="13" name="Freeform 13"/>
            <p:cNvSpPr/>
            <p:nvPr/>
          </p:nvSpPr>
          <p:spPr>
            <a:xfrm>
              <a:off x="0" y="6012"/>
              <a:ext cx="906652" cy="685759"/>
            </a:xfrm>
            <a:custGeom>
              <a:avLst/>
              <a:gdLst/>
              <a:ahLst/>
              <a:cxnLst/>
              <a:rect l="l" t="t" r="r" b="b"/>
              <a:pathLst>
                <a:path w="906652" h="685759">
                  <a:moveTo>
                    <a:pt x="0" y="0"/>
                  </a:moveTo>
                  <a:lnTo>
                    <a:pt x="906652" y="0"/>
                  </a:lnTo>
                  <a:lnTo>
                    <a:pt x="906652" y="685758"/>
                  </a:lnTo>
                  <a:lnTo>
                    <a:pt x="0" y="685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H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83572" y="-66675"/>
              <a:ext cx="6875208" cy="764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5"/>
                </a:lnSpc>
                <a:spcBef>
                  <a:spcPct val="0"/>
                </a:spcBef>
              </a:pPr>
              <a:r>
                <a:rPr lang="en-US" sz="3435" b="1">
                  <a:solidFill>
                    <a:srgbClr val="201E1E"/>
                  </a:solidFill>
                  <a:latin typeface="Open Sans Bold" panose="020B0806030504020204"/>
                  <a:ea typeface="Open Sans Bold" panose="020B0806030504020204"/>
                  <a:cs typeface="Open Sans Bold" panose="020B0806030504020204"/>
                  <a:sym typeface="Open Sans Bold" panose="020B0806030504020204"/>
                </a:rPr>
                <a:t>Bustyle Tech Limited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091120" y="2188813"/>
            <a:ext cx="2460348" cy="1632777"/>
          </a:xfrm>
          <a:custGeom>
            <a:avLst/>
            <a:gdLst/>
            <a:ahLst/>
            <a:cxnLst/>
            <a:rect l="l" t="t" r="r" b="b"/>
            <a:pathLst>
              <a:path w="2460348" h="1632777">
                <a:moveTo>
                  <a:pt x="0" y="0"/>
                </a:moveTo>
                <a:lnTo>
                  <a:pt x="2460349" y="0"/>
                </a:lnTo>
                <a:lnTo>
                  <a:pt x="2460349" y="1632777"/>
                </a:lnTo>
                <a:lnTo>
                  <a:pt x="0" y="16327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6" name="TextBox 16"/>
          <p:cNvSpPr txBox="1"/>
          <p:nvPr/>
        </p:nvSpPr>
        <p:spPr>
          <a:xfrm>
            <a:off x="1374353" y="2304606"/>
            <a:ext cx="5277779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959">
                <a:solidFill>
                  <a:srgbClr val="FFFFFF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香港創意科技及教育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1853" y="4166313"/>
            <a:ext cx="7251397" cy="280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01E1E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布士徳創意科技有限公司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23937" y="5905424"/>
            <a:ext cx="7517702" cy="347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10"/>
              </a:lnSpc>
            </a:pPr>
            <a:r>
              <a:rPr lang="en-US" sz="8500">
                <a:solidFill>
                  <a:srgbClr val="FF9696"/>
                </a:solidFill>
                <a:latin typeface="Organic"/>
                <a:ea typeface="Organic"/>
                <a:cs typeface="Organic"/>
                <a:sym typeface="Organic"/>
              </a:rPr>
              <a:t>STEAM</a:t>
            </a:r>
          </a:p>
          <a:p>
            <a:pPr algn="r">
              <a:lnSpc>
                <a:spcPts val="9010"/>
              </a:lnSpc>
            </a:pPr>
            <a:r>
              <a:rPr lang="en-US" sz="8500">
                <a:solidFill>
                  <a:srgbClr val="FF9696"/>
                </a:solidFill>
                <a:latin typeface="Organic"/>
                <a:ea typeface="Organic"/>
                <a:cs typeface="Organic"/>
                <a:sym typeface="Organic"/>
              </a:rPr>
              <a:t>3D - PRINT</a:t>
            </a:r>
          </a:p>
          <a:p>
            <a:pPr algn="r">
              <a:lnSpc>
                <a:spcPts val="9010"/>
              </a:lnSpc>
            </a:pPr>
            <a:r>
              <a:rPr lang="en-US" sz="8500">
                <a:solidFill>
                  <a:srgbClr val="FF9696"/>
                </a:solidFill>
                <a:latin typeface="Organic"/>
                <a:ea typeface="Organic"/>
                <a:cs typeface="Organic"/>
                <a:sym typeface="Organic"/>
              </a:rPr>
              <a:t>LIGHT- INDUSTRY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496" y="2535303"/>
            <a:ext cx="6329070" cy="6103549"/>
            <a:chOff x="0" y="0"/>
            <a:chExt cx="948090" cy="914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090" cy="914307"/>
            </a:xfrm>
            <a:custGeom>
              <a:avLst/>
              <a:gdLst/>
              <a:ahLst/>
              <a:cxnLst/>
              <a:rect l="l" t="t" r="r" b="b"/>
              <a:pathLst>
                <a:path w="948090" h="914307">
                  <a:moveTo>
                    <a:pt x="28134" y="0"/>
                  </a:moveTo>
                  <a:lnTo>
                    <a:pt x="919956" y="0"/>
                  </a:lnTo>
                  <a:cubicBezTo>
                    <a:pt x="935494" y="0"/>
                    <a:pt x="948090" y="12596"/>
                    <a:pt x="948090" y="28134"/>
                  </a:cubicBezTo>
                  <a:lnTo>
                    <a:pt x="948090" y="886173"/>
                  </a:lnTo>
                  <a:cubicBezTo>
                    <a:pt x="948090" y="901711"/>
                    <a:pt x="935494" y="914307"/>
                    <a:pt x="919956" y="914307"/>
                  </a:cubicBezTo>
                  <a:lnTo>
                    <a:pt x="28134" y="914307"/>
                  </a:lnTo>
                  <a:cubicBezTo>
                    <a:pt x="12596" y="914307"/>
                    <a:pt x="0" y="901711"/>
                    <a:pt x="0" y="886173"/>
                  </a:cubicBezTo>
                  <a:lnTo>
                    <a:pt x="0" y="28134"/>
                  </a:lnTo>
                  <a:cubicBezTo>
                    <a:pt x="0" y="12596"/>
                    <a:pt x="12596" y="0"/>
                    <a:pt x="28134" y="0"/>
                  </a:cubicBezTo>
                  <a:close/>
                </a:path>
              </a:pathLst>
            </a:custGeom>
            <a:blipFill>
              <a:blip r:embed="rId2"/>
              <a:stretch>
                <a:fillRect t="-58981" r="-14348" b="-51815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028965" y="5587077"/>
            <a:ext cx="4696477" cy="3628092"/>
            <a:chOff x="0" y="0"/>
            <a:chExt cx="924246" cy="7139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7914" y="0"/>
                  </a:moveTo>
                  <a:lnTo>
                    <a:pt x="886331" y="0"/>
                  </a:lnTo>
                  <a:cubicBezTo>
                    <a:pt x="907271" y="0"/>
                    <a:pt x="924246" y="16975"/>
                    <a:pt x="924246" y="37914"/>
                  </a:cubicBezTo>
                  <a:lnTo>
                    <a:pt x="924246" y="676078"/>
                  </a:lnTo>
                  <a:cubicBezTo>
                    <a:pt x="924246" y="686134"/>
                    <a:pt x="920251" y="695777"/>
                    <a:pt x="913141" y="702888"/>
                  </a:cubicBezTo>
                  <a:cubicBezTo>
                    <a:pt x="906031" y="709998"/>
                    <a:pt x="896387" y="713993"/>
                    <a:pt x="886331" y="713993"/>
                  </a:cubicBezTo>
                  <a:lnTo>
                    <a:pt x="37914" y="713993"/>
                  </a:lnTo>
                  <a:cubicBezTo>
                    <a:pt x="27859" y="713993"/>
                    <a:pt x="18215" y="709998"/>
                    <a:pt x="11105" y="702888"/>
                  </a:cubicBezTo>
                  <a:cubicBezTo>
                    <a:pt x="3995" y="695777"/>
                    <a:pt x="0" y="686134"/>
                    <a:pt x="0" y="676078"/>
                  </a:cubicBezTo>
                  <a:lnTo>
                    <a:pt x="0" y="37914"/>
                  </a:lnTo>
                  <a:cubicBezTo>
                    <a:pt x="0" y="27859"/>
                    <a:pt x="3995" y="18215"/>
                    <a:pt x="11105" y="11105"/>
                  </a:cubicBezTo>
                  <a:cubicBezTo>
                    <a:pt x="18215" y="3995"/>
                    <a:pt x="27859" y="0"/>
                    <a:pt x="37914" y="0"/>
                  </a:cubicBezTo>
                  <a:close/>
                </a:path>
              </a:pathLst>
            </a:custGeom>
            <a:blipFill>
              <a:blip r:embed="rId3"/>
              <a:stretch>
                <a:fillRect l="-7974" r="-7974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028965" y="604202"/>
            <a:ext cx="4696477" cy="3628092"/>
            <a:chOff x="0" y="0"/>
            <a:chExt cx="924246" cy="7139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7914" y="0"/>
                  </a:moveTo>
                  <a:lnTo>
                    <a:pt x="886331" y="0"/>
                  </a:lnTo>
                  <a:cubicBezTo>
                    <a:pt x="907271" y="0"/>
                    <a:pt x="924246" y="16975"/>
                    <a:pt x="924246" y="37914"/>
                  </a:cubicBezTo>
                  <a:lnTo>
                    <a:pt x="924246" y="676078"/>
                  </a:lnTo>
                  <a:cubicBezTo>
                    <a:pt x="924246" y="686134"/>
                    <a:pt x="920251" y="695777"/>
                    <a:pt x="913141" y="702888"/>
                  </a:cubicBezTo>
                  <a:cubicBezTo>
                    <a:pt x="906031" y="709998"/>
                    <a:pt x="896387" y="713993"/>
                    <a:pt x="886331" y="713993"/>
                  </a:cubicBezTo>
                  <a:lnTo>
                    <a:pt x="37914" y="713993"/>
                  </a:lnTo>
                  <a:cubicBezTo>
                    <a:pt x="27859" y="713993"/>
                    <a:pt x="18215" y="709998"/>
                    <a:pt x="11105" y="702888"/>
                  </a:cubicBezTo>
                  <a:cubicBezTo>
                    <a:pt x="3995" y="695777"/>
                    <a:pt x="0" y="686134"/>
                    <a:pt x="0" y="676078"/>
                  </a:cubicBezTo>
                  <a:lnTo>
                    <a:pt x="0" y="37914"/>
                  </a:lnTo>
                  <a:cubicBezTo>
                    <a:pt x="0" y="27859"/>
                    <a:pt x="3995" y="18215"/>
                    <a:pt x="11105" y="11105"/>
                  </a:cubicBezTo>
                  <a:cubicBezTo>
                    <a:pt x="18215" y="3995"/>
                    <a:pt x="27859" y="0"/>
                    <a:pt x="37914" y="0"/>
                  </a:cubicBezTo>
                  <a:close/>
                </a:path>
              </a:pathLst>
            </a:custGeom>
            <a:blipFill>
              <a:blip r:embed="rId4"/>
              <a:stretch>
                <a:fillRect t="-16772" b="-55823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54334" y="5587077"/>
            <a:ext cx="4696477" cy="3628092"/>
            <a:chOff x="0" y="0"/>
            <a:chExt cx="924246" cy="7139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7914" y="0"/>
                  </a:moveTo>
                  <a:lnTo>
                    <a:pt x="886331" y="0"/>
                  </a:lnTo>
                  <a:cubicBezTo>
                    <a:pt x="907271" y="0"/>
                    <a:pt x="924246" y="16975"/>
                    <a:pt x="924246" y="37914"/>
                  </a:cubicBezTo>
                  <a:lnTo>
                    <a:pt x="924246" y="676078"/>
                  </a:lnTo>
                  <a:cubicBezTo>
                    <a:pt x="924246" y="686134"/>
                    <a:pt x="920251" y="695777"/>
                    <a:pt x="913141" y="702888"/>
                  </a:cubicBezTo>
                  <a:cubicBezTo>
                    <a:pt x="906031" y="709998"/>
                    <a:pt x="896387" y="713993"/>
                    <a:pt x="886331" y="713993"/>
                  </a:cubicBezTo>
                  <a:lnTo>
                    <a:pt x="37914" y="713993"/>
                  </a:lnTo>
                  <a:cubicBezTo>
                    <a:pt x="27859" y="713993"/>
                    <a:pt x="18215" y="709998"/>
                    <a:pt x="11105" y="702888"/>
                  </a:cubicBezTo>
                  <a:cubicBezTo>
                    <a:pt x="3995" y="695777"/>
                    <a:pt x="0" y="686134"/>
                    <a:pt x="0" y="676078"/>
                  </a:cubicBezTo>
                  <a:lnTo>
                    <a:pt x="0" y="37914"/>
                  </a:lnTo>
                  <a:cubicBezTo>
                    <a:pt x="0" y="27859"/>
                    <a:pt x="3995" y="18215"/>
                    <a:pt x="11105" y="11105"/>
                  </a:cubicBezTo>
                  <a:cubicBezTo>
                    <a:pt x="18215" y="3995"/>
                    <a:pt x="27859" y="0"/>
                    <a:pt x="37914" y="0"/>
                  </a:cubicBezTo>
                  <a:close/>
                </a:path>
              </a:pathLst>
            </a:custGeom>
            <a:blipFill>
              <a:blip r:embed="rId5"/>
              <a:stretch>
                <a:fillRect l="-15978" t="-2305" r="-16140" b="-11853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623617" y="4832575"/>
            <a:ext cx="1809614" cy="621849"/>
          </a:xfrm>
          <a:custGeom>
            <a:avLst/>
            <a:gdLst/>
            <a:ahLst/>
            <a:cxnLst/>
            <a:rect l="l" t="t" r="r" b="b"/>
            <a:pathLst>
              <a:path w="1809614" h="621849">
                <a:moveTo>
                  <a:pt x="0" y="0"/>
                </a:moveTo>
                <a:lnTo>
                  <a:pt x="1809613" y="0"/>
                </a:lnTo>
                <a:lnTo>
                  <a:pt x="1809613" y="621850"/>
                </a:lnTo>
                <a:lnTo>
                  <a:pt x="0" y="621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1" name="Freeform 11"/>
          <p:cNvSpPr/>
          <p:nvPr/>
        </p:nvSpPr>
        <p:spPr>
          <a:xfrm>
            <a:off x="6233404" y="9435587"/>
            <a:ext cx="1393153" cy="924547"/>
          </a:xfrm>
          <a:custGeom>
            <a:avLst/>
            <a:gdLst/>
            <a:ahLst/>
            <a:cxnLst/>
            <a:rect l="l" t="t" r="r" b="b"/>
            <a:pathLst>
              <a:path w="1393153" h="924547">
                <a:moveTo>
                  <a:pt x="0" y="0"/>
                </a:moveTo>
                <a:lnTo>
                  <a:pt x="1393154" y="0"/>
                </a:lnTo>
                <a:lnTo>
                  <a:pt x="1393154" y="924547"/>
                </a:lnTo>
                <a:lnTo>
                  <a:pt x="0" y="924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2" name="Freeform 12"/>
          <p:cNvSpPr/>
          <p:nvPr/>
        </p:nvSpPr>
        <p:spPr>
          <a:xfrm>
            <a:off x="0" y="0"/>
            <a:ext cx="1857367" cy="379986"/>
          </a:xfrm>
          <a:custGeom>
            <a:avLst/>
            <a:gdLst/>
            <a:ahLst/>
            <a:cxnLst/>
            <a:rect l="l" t="t" r="r" b="b"/>
            <a:pathLst>
              <a:path w="1857367" h="379986">
                <a:moveTo>
                  <a:pt x="0" y="0"/>
                </a:moveTo>
                <a:lnTo>
                  <a:pt x="1857367" y="0"/>
                </a:lnTo>
                <a:lnTo>
                  <a:pt x="1857367" y="379986"/>
                </a:lnTo>
                <a:lnTo>
                  <a:pt x="0" y="379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3" name="TextBox 13"/>
          <p:cNvSpPr txBox="1"/>
          <p:nvPr/>
        </p:nvSpPr>
        <p:spPr>
          <a:xfrm>
            <a:off x="13370044" y="4423121"/>
            <a:ext cx="4014319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2019大灣區工業博覽會(DMP)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6392" y="1107823"/>
            <a:ext cx="5409366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展覽經驗(海外 /大灣區)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90569" y="9416537"/>
            <a:ext cx="5004197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2024大灣區青年創新創業大賽(優異獎)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6392" y="8781727"/>
            <a:ext cx="5201279" cy="97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KAZAKHSTANEXPO EURASIA 2025</a:t>
            </a:r>
          </a:p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 X    香港三維打印協會</a:t>
            </a:r>
          </a:p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(遠赴哈薩克斯坦)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942330" y="604202"/>
            <a:ext cx="4696477" cy="3628092"/>
            <a:chOff x="0" y="0"/>
            <a:chExt cx="924246" cy="7139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7914" y="0"/>
                  </a:moveTo>
                  <a:lnTo>
                    <a:pt x="886331" y="0"/>
                  </a:lnTo>
                  <a:cubicBezTo>
                    <a:pt x="907271" y="0"/>
                    <a:pt x="924246" y="16975"/>
                    <a:pt x="924246" y="37914"/>
                  </a:cubicBezTo>
                  <a:lnTo>
                    <a:pt x="924246" y="676078"/>
                  </a:lnTo>
                  <a:cubicBezTo>
                    <a:pt x="924246" y="686134"/>
                    <a:pt x="920251" y="695777"/>
                    <a:pt x="913141" y="702888"/>
                  </a:cubicBezTo>
                  <a:cubicBezTo>
                    <a:pt x="906031" y="709998"/>
                    <a:pt x="896387" y="713993"/>
                    <a:pt x="886331" y="713993"/>
                  </a:cubicBezTo>
                  <a:lnTo>
                    <a:pt x="37914" y="713993"/>
                  </a:lnTo>
                  <a:cubicBezTo>
                    <a:pt x="27859" y="713993"/>
                    <a:pt x="18215" y="709998"/>
                    <a:pt x="11105" y="702888"/>
                  </a:cubicBezTo>
                  <a:cubicBezTo>
                    <a:pt x="3995" y="695777"/>
                    <a:pt x="0" y="686134"/>
                    <a:pt x="0" y="676078"/>
                  </a:cubicBezTo>
                  <a:lnTo>
                    <a:pt x="0" y="37914"/>
                  </a:lnTo>
                  <a:cubicBezTo>
                    <a:pt x="0" y="27859"/>
                    <a:pt x="3995" y="18215"/>
                    <a:pt x="11105" y="11105"/>
                  </a:cubicBezTo>
                  <a:cubicBezTo>
                    <a:pt x="18215" y="3995"/>
                    <a:pt x="27859" y="0"/>
                    <a:pt x="37914" y="0"/>
                  </a:cubicBezTo>
                  <a:close/>
                </a:path>
              </a:pathLst>
            </a:custGeom>
            <a:blipFill>
              <a:blip r:embed="rId12"/>
              <a:stretch>
                <a:fillRect t="-22294" r="-76884" b="-6788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324269" y="4417786"/>
            <a:ext cx="3756607" cy="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FORMNEXT ASIA SHENZHEN 2025 香港館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6672" y="1536986"/>
            <a:ext cx="5234655" cy="3771899"/>
            <a:chOff x="0" y="0"/>
            <a:chExt cx="994438" cy="716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2"/>
              <a:stretch>
                <a:fillRect t="-24250" b="-122470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526672" y="6130947"/>
            <a:ext cx="5234655" cy="3771899"/>
            <a:chOff x="0" y="0"/>
            <a:chExt cx="994438" cy="7165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3"/>
              <a:stretch>
                <a:fillRect t="-69251" b="-7746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5267" y="1536986"/>
            <a:ext cx="5234655" cy="8365860"/>
            <a:chOff x="0" y="0"/>
            <a:chExt cx="994438" cy="1589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4438" cy="1589279"/>
            </a:xfrm>
            <a:custGeom>
              <a:avLst/>
              <a:gdLst/>
              <a:ahLst/>
              <a:cxnLst/>
              <a:rect l="l" t="t" r="r" b="b"/>
              <a:pathLst>
                <a:path w="994438" h="1589279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1555263"/>
                  </a:lnTo>
                  <a:cubicBezTo>
                    <a:pt x="994438" y="1574050"/>
                    <a:pt x="979208" y="1589279"/>
                    <a:pt x="960422" y="1589279"/>
                  </a:cubicBezTo>
                  <a:lnTo>
                    <a:pt x="34016" y="1589279"/>
                  </a:lnTo>
                  <a:cubicBezTo>
                    <a:pt x="24995" y="1589279"/>
                    <a:pt x="16342" y="1585695"/>
                    <a:pt x="9963" y="1579316"/>
                  </a:cubicBezTo>
                  <a:cubicBezTo>
                    <a:pt x="3584" y="1572937"/>
                    <a:pt x="0" y="1564285"/>
                    <a:pt x="0" y="1555263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4"/>
              <a:stretch>
                <a:fillRect l="-25360" t="-3175" r="-13737" b="-12872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28078" y="6130947"/>
            <a:ext cx="5234655" cy="3771899"/>
            <a:chOff x="0" y="0"/>
            <a:chExt cx="994438" cy="7165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5"/>
              <a:stretch>
                <a:fillRect l="-8008" t="-12420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28078" y="1536986"/>
            <a:ext cx="5234655" cy="3771899"/>
            <a:chOff x="0" y="0"/>
            <a:chExt cx="994438" cy="7165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6"/>
              <a:stretch>
                <a:fillRect t="-23815" b="-122904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40069" y="401320"/>
            <a:ext cx="13807861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KAZAKHSTANEXPO EURASIA 2025 X 香港三維打印協會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89078" y="5544275"/>
            <a:ext cx="4109843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3D打印工具加工製作碳纖維產品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82544" y="5544275"/>
            <a:ext cx="4325722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協會同業的產品及參觀醫療手術室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6901" y="595211"/>
            <a:ext cx="5234655" cy="3771899"/>
            <a:chOff x="0" y="0"/>
            <a:chExt cx="994438" cy="716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2"/>
              <a:stretch>
                <a:fillRect l="-10754" r="-17345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428306" y="5486401"/>
            <a:ext cx="5234655" cy="3771899"/>
            <a:chOff x="0" y="0"/>
            <a:chExt cx="994438" cy="7165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3"/>
              <a:stretch>
                <a:fillRect t="-2042" b="-2042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5495" y="595211"/>
            <a:ext cx="5234655" cy="3771899"/>
            <a:chOff x="0" y="0"/>
            <a:chExt cx="994438" cy="7165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4"/>
              <a:stretch>
                <a:fillRect t="-64940" r="-19708" b="-130405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5495" y="5425346"/>
            <a:ext cx="5234655" cy="3771899"/>
            <a:chOff x="0" y="0"/>
            <a:chExt cx="994438" cy="7165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5"/>
              <a:stretch>
                <a:fillRect l="-17595" b="-2239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26901" y="5486401"/>
            <a:ext cx="5234655" cy="3771899"/>
            <a:chOff x="0" y="0"/>
            <a:chExt cx="994438" cy="7165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6"/>
              <a:stretch>
                <a:fillRect l="-15433" r="-12666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28306" y="595211"/>
            <a:ext cx="5234655" cy="3771899"/>
            <a:chOff x="0" y="0"/>
            <a:chExt cx="994438" cy="7165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4438" cy="716555"/>
            </a:xfrm>
            <a:custGeom>
              <a:avLst/>
              <a:gdLst/>
              <a:ahLst/>
              <a:cxnLst/>
              <a:rect l="l" t="t" r="r" b="b"/>
              <a:pathLst>
                <a:path w="994438" h="716555">
                  <a:moveTo>
                    <a:pt x="34016" y="0"/>
                  </a:moveTo>
                  <a:lnTo>
                    <a:pt x="960422" y="0"/>
                  </a:lnTo>
                  <a:cubicBezTo>
                    <a:pt x="969443" y="0"/>
                    <a:pt x="978095" y="3584"/>
                    <a:pt x="984475" y="9963"/>
                  </a:cubicBezTo>
                  <a:cubicBezTo>
                    <a:pt x="990854" y="16342"/>
                    <a:pt x="994438" y="24995"/>
                    <a:pt x="994438" y="34016"/>
                  </a:cubicBezTo>
                  <a:lnTo>
                    <a:pt x="994438" y="682539"/>
                  </a:lnTo>
                  <a:cubicBezTo>
                    <a:pt x="994438" y="691561"/>
                    <a:pt x="990854" y="700213"/>
                    <a:pt x="984475" y="706592"/>
                  </a:cubicBezTo>
                  <a:cubicBezTo>
                    <a:pt x="978095" y="712971"/>
                    <a:pt x="969443" y="716555"/>
                    <a:pt x="960422" y="716555"/>
                  </a:cubicBezTo>
                  <a:lnTo>
                    <a:pt x="34016" y="716555"/>
                  </a:lnTo>
                  <a:cubicBezTo>
                    <a:pt x="24995" y="716555"/>
                    <a:pt x="16342" y="712971"/>
                    <a:pt x="9963" y="706592"/>
                  </a:cubicBezTo>
                  <a:cubicBezTo>
                    <a:pt x="3584" y="700213"/>
                    <a:pt x="0" y="691561"/>
                    <a:pt x="0" y="682539"/>
                  </a:cubicBezTo>
                  <a:lnTo>
                    <a:pt x="0" y="34016"/>
                  </a:lnTo>
                  <a:cubicBezTo>
                    <a:pt x="0" y="24995"/>
                    <a:pt x="3584" y="16342"/>
                    <a:pt x="9963" y="9963"/>
                  </a:cubicBezTo>
                  <a:cubicBezTo>
                    <a:pt x="16342" y="3584"/>
                    <a:pt x="24995" y="0"/>
                    <a:pt x="34016" y="0"/>
                  </a:cubicBezTo>
                  <a:close/>
                </a:path>
              </a:pathLst>
            </a:custGeom>
            <a:blipFill>
              <a:blip r:embed="rId7"/>
              <a:stretch>
                <a:fillRect l="-1015" t="-2042" b="-309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641901" y="4497702"/>
            <a:ext cx="5004197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BIG ALMATY LAKE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7358" y="9391650"/>
            <a:ext cx="5004197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KARABULAK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1700" y="4497702"/>
            <a:ext cx="3642246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GREEN BAZAAR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43535" y="9391650"/>
            <a:ext cx="5004197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KOLSAI LAKE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7882" y="9391650"/>
            <a:ext cx="4289882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ALTYN EMEL NATIONAL PARK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68270" y="4497702"/>
            <a:ext cx="3554727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CHARYN CANYON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27607" y="9677868"/>
            <a:ext cx="1094810" cy="902249"/>
          </a:xfrm>
          <a:custGeom>
            <a:avLst/>
            <a:gdLst/>
            <a:ahLst/>
            <a:cxnLst/>
            <a:rect l="l" t="t" r="r" b="b"/>
            <a:pathLst>
              <a:path w="1094810" h="902249">
                <a:moveTo>
                  <a:pt x="0" y="0"/>
                </a:moveTo>
                <a:lnTo>
                  <a:pt x="1094810" y="0"/>
                </a:lnTo>
                <a:lnTo>
                  <a:pt x="1094810" y="902249"/>
                </a:lnTo>
                <a:lnTo>
                  <a:pt x="0" y="902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3" name="Group 3"/>
          <p:cNvGrpSpPr/>
          <p:nvPr/>
        </p:nvGrpSpPr>
        <p:grpSpPr>
          <a:xfrm>
            <a:off x="12520815" y="6092926"/>
            <a:ext cx="4944738" cy="3819877"/>
            <a:chOff x="0" y="0"/>
            <a:chExt cx="924246" cy="7139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6011" y="0"/>
                  </a:moveTo>
                  <a:lnTo>
                    <a:pt x="888235" y="0"/>
                  </a:lnTo>
                  <a:cubicBezTo>
                    <a:pt x="908123" y="0"/>
                    <a:pt x="924246" y="16123"/>
                    <a:pt x="924246" y="36011"/>
                  </a:cubicBezTo>
                  <a:lnTo>
                    <a:pt x="924246" y="677982"/>
                  </a:lnTo>
                  <a:cubicBezTo>
                    <a:pt x="924246" y="697870"/>
                    <a:pt x="908123" y="713993"/>
                    <a:pt x="888235" y="713993"/>
                  </a:cubicBezTo>
                  <a:lnTo>
                    <a:pt x="36011" y="713993"/>
                  </a:lnTo>
                  <a:cubicBezTo>
                    <a:pt x="16123" y="713993"/>
                    <a:pt x="0" y="697870"/>
                    <a:pt x="0" y="677982"/>
                  </a:cubicBezTo>
                  <a:lnTo>
                    <a:pt x="0" y="36011"/>
                  </a:lnTo>
                  <a:cubicBezTo>
                    <a:pt x="0" y="16123"/>
                    <a:pt x="16123" y="0"/>
                    <a:pt x="36011" y="0"/>
                  </a:cubicBezTo>
                  <a:close/>
                </a:path>
              </a:pathLst>
            </a:custGeom>
            <a:blipFill>
              <a:blip r:embed="rId4"/>
              <a:stretch>
                <a:fillRect l="-23942" r="-39255" b="-18831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14052" y="1429951"/>
            <a:ext cx="4944738" cy="3819877"/>
            <a:chOff x="0" y="0"/>
            <a:chExt cx="924246" cy="713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6011" y="0"/>
                  </a:moveTo>
                  <a:lnTo>
                    <a:pt x="888235" y="0"/>
                  </a:lnTo>
                  <a:cubicBezTo>
                    <a:pt x="908123" y="0"/>
                    <a:pt x="924246" y="16123"/>
                    <a:pt x="924246" y="36011"/>
                  </a:cubicBezTo>
                  <a:lnTo>
                    <a:pt x="924246" y="677982"/>
                  </a:lnTo>
                  <a:cubicBezTo>
                    <a:pt x="924246" y="697870"/>
                    <a:pt x="908123" y="713993"/>
                    <a:pt x="888235" y="713993"/>
                  </a:cubicBezTo>
                  <a:lnTo>
                    <a:pt x="36011" y="713993"/>
                  </a:lnTo>
                  <a:cubicBezTo>
                    <a:pt x="16123" y="713993"/>
                    <a:pt x="0" y="697870"/>
                    <a:pt x="0" y="677982"/>
                  </a:cubicBezTo>
                  <a:lnTo>
                    <a:pt x="0" y="36011"/>
                  </a:lnTo>
                  <a:cubicBezTo>
                    <a:pt x="0" y="16123"/>
                    <a:pt x="16123" y="0"/>
                    <a:pt x="36011" y="0"/>
                  </a:cubicBezTo>
                  <a:close/>
                </a:path>
              </a:pathLst>
            </a:custGeom>
            <a:blipFill>
              <a:blip r:embed="rId5"/>
              <a:stretch>
                <a:fillRect l="-4724" t="-16932" r="-15718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5686" y="2080971"/>
            <a:ext cx="4944738" cy="7177329"/>
            <a:chOff x="0" y="0"/>
            <a:chExt cx="924246" cy="13415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4246" cy="1341551"/>
            </a:xfrm>
            <a:custGeom>
              <a:avLst/>
              <a:gdLst/>
              <a:ahLst/>
              <a:cxnLst/>
              <a:rect l="l" t="t" r="r" b="b"/>
              <a:pathLst>
                <a:path w="924246" h="1341551">
                  <a:moveTo>
                    <a:pt x="36011" y="0"/>
                  </a:moveTo>
                  <a:lnTo>
                    <a:pt x="888235" y="0"/>
                  </a:lnTo>
                  <a:cubicBezTo>
                    <a:pt x="908123" y="0"/>
                    <a:pt x="924246" y="16123"/>
                    <a:pt x="924246" y="36011"/>
                  </a:cubicBezTo>
                  <a:lnTo>
                    <a:pt x="924246" y="1305540"/>
                  </a:lnTo>
                  <a:cubicBezTo>
                    <a:pt x="924246" y="1325428"/>
                    <a:pt x="908123" y="1341551"/>
                    <a:pt x="888235" y="1341551"/>
                  </a:cubicBezTo>
                  <a:lnTo>
                    <a:pt x="36011" y="1341551"/>
                  </a:lnTo>
                  <a:cubicBezTo>
                    <a:pt x="16123" y="1341551"/>
                    <a:pt x="0" y="1325428"/>
                    <a:pt x="0" y="1305540"/>
                  </a:cubicBezTo>
                  <a:lnTo>
                    <a:pt x="0" y="36011"/>
                  </a:lnTo>
                  <a:cubicBezTo>
                    <a:pt x="0" y="16123"/>
                    <a:pt x="16123" y="0"/>
                    <a:pt x="36011" y="0"/>
                  </a:cubicBezTo>
                  <a:close/>
                </a:path>
              </a:pathLst>
            </a:custGeom>
            <a:blipFill>
              <a:blip r:embed="rId6"/>
              <a:stretch>
                <a:fillRect l="-8826" t="-11627" r="-12694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20815" y="1429951"/>
            <a:ext cx="4944738" cy="3819877"/>
            <a:chOff x="0" y="0"/>
            <a:chExt cx="924246" cy="7139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6011" y="0"/>
                  </a:moveTo>
                  <a:lnTo>
                    <a:pt x="888235" y="0"/>
                  </a:lnTo>
                  <a:cubicBezTo>
                    <a:pt x="908123" y="0"/>
                    <a:pt x="924246" y="16123"/>
                    <a:pt x="924246" y="36011"/>
                  </a:cubicBezTo>
                  <a:lnTo>
                    <a:pt x="924246" y="677982"/>
                  </a:lnTo>
                  <a:cubicBezTo>
                    <a:pt x="924246" y="697870"/>
                    <a:pt x="908123" y="713993"/>
                    <a:pt x="888235" y="713993"/>
                  </a:cubicBezTo>
                  <a:lnTo>
                    <a:pt x="36011" y="713993"/>
                  </a:lnTo>
                  <a:cubicBezTo>
                    <a:pt x="16123" y="713993"/>
                    <a:pt x="0" y="697870"/>
                    <a:pt x="0" y="677982"/>
                  </a:cubicBezTo>
                  <a:lnTo>
                    <a:pt x="0" y="36011"/>
                  </a:lnTo>
                  <a:cubicBezTo>
                    <a:pt x="0" y="16123"/>
                    <a:pt x="16123" y="0"/>
                    <a:pt x="36011" y="0"/>
                  </a:cubicBezTo>
                  <a:close/>
                </a:path>
              </a:pathLst>
            </a:custGeom>
            <a:blipFill>
              <a:blip r:embed="rId7"/>
              <a:stretch>
                <a:fillRect l="-11216" t="-89006" r="-20218" b="-37845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71631" y="6092926"/>
            <a:ext cx="4944738" cy="3819877"/>
            <a:chOff x="0" y="0"/>
            <a:chExt cx="924246" cy="7139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6011" y="0"/>
                  </a:moveTo>
                  <a:lnTo>
                    <a:pt x="888235" y="0"/>
                  </a:lnTo>
                  <a:cubicBezTo>
                    <a:pt x="908123" y="0"/>
                    <a:pt x="924246" y="16123"/>
                    <a:pt x="924246" y="36011"/>
                  </a:cubicBezTo>
                  <a:lnTo>
                    <a:pt x="924246" y="677982"/>
                  </a:lnTo>
                  <a:cubicBezTo>
                    <a:pt x="924246" y="697870"/>
                    <a:pt x="908123" y="713993"/>
                    <a:pt x="888235" y="713993"/>
                  </a:cubicBezTo>
                  <a:lnTo>
                    <a:pt x="36011" y="713993"/>
                  </a:lnTo>
                  <a:cubicBezTo>
                    <a:pt x="16123" y="713993"/>
                    <a:pt x="0" y="697870"/>
                    <a:pt x="0" y="677982"/>
                  </a:cubicBezTo>
                  <a:lnTo>
                    <a:pt x="0" y="36011"/>
                  </a:lnTo>
                  <a:cubicBezTo>
                    <a:pt x="0" y="16123"/>
                    <a:pt x="16123" y="0"/>
                    <a:pt x="36011" y="0"/>
                  </a:cubicBezTo>
                  <a:close/>
                </a:path>
              </a:pathLst>
            </a:custGeom>
            <a:blipFill>
              <a:blip r:embed="rId8"/>
              <a:stretch>
                <a:fillRect l="-27383" t="-92301" r="-12306" b="-129166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947781" y="395305"/>
            <a:ext cx="2623038" cy="633395"/>
          </a:xfrm>
          <a:custGeom>
            <a:avLst/>
            <a:gdLst/>
            <a:ahLst/>
            <a:cxnLst/>
            <a:rect l="l" t="t" r="r" b="b"/>
            <a:pathLst>
              <a:path w="2623038" h="633395">
                <a:moveTo>
                  <a:pt x="0" y="0"/>
                </a:moveTo>
                <a:lnTo>
                  <a:pt x="2623038" y="0"/>
                </a:lnTo>
                <a:lnTo>
                  <a:pt x="2623038" y="633395"/>
                </a:lnTo>
                <a:lnTo>
                  <a:pt x="0" y="6333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4" name="Freeform 14"/>
          <p:cNvSpPr/>
          <p:nvPr/>
        </p:nvSpPr>
        <p:spPr>
          <a:xfrm rot="-7908341">
            <a:off x="181039" y="8995879"/>
            <a:ext cx="1049295" cy="524842"/>
          </a:xfrm>
          <a:custGeom>
            <a:avLst/>
            <a:gdLst/>
            <a:ahLst/>
            <a:cxnLst/>
            <a:rect l="l" t="t" r="r" b="b"/>
            <a:pathLst>
              <a:path w="1049295" h="524842">
                <a:moveTo>
                  <a:pt x="0" y="0"/>
                </a:moveTo>
                <a:lnTo>
                  <a:pt x="1049295" y="0"/>
                </a:lnTo>
                <a:lnTo>
                  <a:pt x="1049295" y="524842"/>
                </a:lnTo>
                <a:lnTo>
                  <a:pt x="0" y="524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5" name="TextBox 15"/>
          <p:cNvSpPr txBox="1"/>
          <p:nvPr/>
        </p:nvSpPr>
        <p:spPr>
          <a:xfrm>
            <a:off x="391994" y="376255"/>
            <a:ext cx="1051686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FORMNEXT ASIA SHENZHEN 2025 香港館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9688" y="9492077"/>
            <a:ext cx="3656735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詢問3D打印教育課程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58053" y="5493994"/>
            <a:ext cx="3656735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廠商合作支持3D打印教育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64816" y="5493994"/>
            <a:ext cx="3656735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STEAM教育分享會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27607" y="9677868"/>
            <a:ext cx="1094810" cy="902249"/>
          </a:xfrm>
          <a:custGeom>
            <a:avLst/>
            <a:gdLst/>
            <a:ahLst/>
            <a:cxnLst/>
            <a:rect l="l" t="t" r="r" b="b"/>
            <a:pathLst>
              <a:path w="1094810" h="902249">
                <a:moveTo>
                  <a:pt x="0" y="0"/>
                </a:moveTo>
                <a:lnTo>
                  <a:pt x="1094810" y="0"/>
                </a:lnTo>
                <a:lnTo>
                  <a:pt x="1094810" y="902249"/>
                </a:lnTo>
                <a:lnTo>
                  <a:pt x="0" y="902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3" name="Freeform 13"/>
          <p:cNvSpPr/>
          <p:nvPr/>
        </p:nvSpPr>
        <p:spPr>
          <a:xfrm>
            <a:off x="15468356" y="418800"/>
            <a:ext cx="2623038" cy="633395"/>
          </a:xfrm>
          <a:custGeom>
            <a:avLst/>
            <a:gdLst/>
            <a:ahLst/>
            <a:cxnLst/>
            <a:rect l="l" t="t" r="r" b="b"/>
            <a:pathLst>
              <a:path w="2623038" h="633395">
                <a:moveTo>
                  <a:pt x="0" y="0"/>
                </a:moveTo>
                <a:lnTo>
                  <a:pt x="2623038" y="0"/>
                </a:lnTo>
                <a:lnTo>
                  <a:pt x="2623038" y="633395"/>
                </a:lnTo>
                <a:lnTo>
                  <a:pt x="0" y="633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4" name="Freeform 14"/>
          <p:cNvSpPr/>
          <p:nvPr/>
        </p:nvSpPr>
        <p:spPr>
          <a:xfrm rot="-7908341">
            <a:off x="20384" y="8266264"/>
            <a:ext cx="1049295" cy="524842"/>
          </a:xfrm>
          <a:custGeom>
            <a:avLst/>
            <a:gdLst/>
            <a:ahLst/>
            <a:cxnLst/>
            <a:rect l="l" t="t" r="r" b="b"/>
            <a:pathLst>
              <a:path w="1049295" h="524842">
                <a:moveTo>
                  <a:pt x="0" y="0"/>
                </a:moveTo>
                <a:lnTo>
                  <a:pt x="1049295" y="0"/>
                </a:lnTo>
                <a:lnTo>
                  <a:pt x="1049295" y="524842"/>
                </a:lnTo>
                <a:lnTo>
                  <a:pt x="0" y="524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6" name="TextBox 16"/>
          <p:cNvSpPr txBox="1"/>
          <p:nvPr/>
        </p:nvSpPr>
        <p:spPr>
          <a:xfrm>
            <a:off x="1524313" y="8877397"/>
            <a:ext cx="3656735" cy="334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AI x 3D打印教育課程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603" y="8879179"/>
            <a:ext cx="3656735" cy="334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zh-TW" alt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連繫</a:t>
            </a:r>
            <a:r>
              <a:rPr lang="en-US" altLang="zh-TW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 </a:t>
            </a:r>
            <a:r>
              <a:rPr lang="zh-TW" alt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科技</a:t>
            </a:r>
            <a:r>
              <a:rPr lang="en-US" altLang="zh-TW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 </a:t>
            </a:r>
            <a:r>
              <a:rPr lang="zh-TW" alt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共融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487396" y="8953474"/>
            <a:ext cx="3656735" cy="334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zh-TW" alt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藝術創作</a:t>
            </a:r>
            <a:r>
              <a:rPr lang="en-US" altLang="zh-TW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 </a:t>
            </a:r>
            <a:r>
              <a:rPr lang="zh-TW" alt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結合</a:t>
            </a:r>
            <a:endParaRPr lang="en-US" altLang="zh-TW" sz="2100">
              <a:solidFill>
                <a:srgbClr val="000000"/>
              </a:solidFill>
              <a:latin typeface="Inter" panose="020B0502030000000004"/>
              <a:ea typeface="Inter" panose="020B0502030000000004"/>
              <a:cs typeface="Inter" panose="020B0502030000000004"/>
              <a:sym typeface="Inter" panose="020B0502030000000004"/>
            </a:endParaRPr>
          </a:p>
        </p:txBody>
      </p:sp>
      <p:pic>
        <p:nvPicPr>
          <p:cNvPr id="19" name="图片 18" descr="AI x 3D Printing_20251216_212600_0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181100"/>
            <a:ext cx="5916930" cy="7396480"/>
          </a:xfrm>
          <a:prstGeom prst="rect">
            <a:avLst/>
          </a:prstGeom>
        </p:spPr>
      </p:pic>
      <p:pic>
        <p:nvPicPr>
          <p:cNvPr id="20" name="图片 19" descr="IMG_5148"/>
          <p:cNvPicPr>
            <a:picLocks noChangeAspect="1"/>
          </p:cNvPicPr>
          <p:nvPr/>
        </p:nvPicPr>
        <p:blipFill>
          <a:blip r:embed="rId9"/>
          <a:srcRect t="2032" r="5415"/>
          <a:stretch>
            <a:fillRect/>
          </a:stretch>
        </p:blipFill>
        <p:spPr>
          <a:xfrm rot="5400000">
            <a:off x="5861685" y="2100580"/>
            <a:ext cx="7560945" cy="5873750"/>
          </a:xfrm>
          <a:prstGeom prst="rect">
            <a:avLst/>
          </a:prstGeom>
        </p:spPr>
      </p:pic>
      <p:pic>
        <p:nvPicPr>
          <p:cNvPr id="21" name="图片 20" descr="IMG_50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1833225" y="2150745"/>
            <a:ext cx="7151370" cy="53638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7816" y="6300367"/>
            <a:ext cx="994900" cy="994900"/>
          </a:xfrm>
          <a:custGeom>
            <a:avLst/>
            <a:gdLst/>
            <a:ahLst/>
            <a:cxnLst/>
            <a:rect l="l" t="t" r="r" b="b"/>
            <a:pathLst>
              <a:path w="994900" h="994900">
                <a:moveTo>
                  <a:pt x="0" y="0"/>
                </a:moveTo>
                <a:lnTo>
                  <a:pt x="994900" y="0"/>
                </a:lnTo>
                <a:lnTo>
                  <a:pt x="994900" y="994900"/>
                </a:lnTo>
                <a:lnTo>
                  <a:pt x="0" y="994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50097" y="3549801"/>
            <a:ext cx="5167177" cy="3433100"/>
            <a:chOff x="0" y="0"/>
            <a:chExt cx="6365240" cy="422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4"/>
              <a:stretch>
                <a:fillRect l="-18424" t="-4765" r="-5320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5" name="Freeform 5"/>
          <p:cNvSpPr/>
          <p:nvPr/>
        </p:nvSpPr>
        <p:spPr>
          <a:xfrm>
            <a:off x="11115359" y="3079516"/>
            <a:ext cx="1067456" cy="1067456"/>
          </a:xfrm>
          <a:custGeom>
            <a:avLst/>
            <a:gdLst/>
            <a:ahLst/>
            <a:cxnLst/>
            <a:rect l="l" t="t" r="r" b="b"/>
            <a:pathLst>
              <a:path w="1067456" h="1067456">
                <a:moveTo>
                  <a:pt x="0" y="0"/>
                </a:moveTo>
                <a:lnTo>
                  <a:pt x="1067456" y="0"/>
                </a:lnTo>
                <a:lnTo>
                  <a:pt x="1067456" y="1067456"/>
                </a:lnTo>
                <a:lnTo>
                  <a:pt x="0" y="1067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6" name="Freeform 6"/>
          <p:cNvSpPr/>
          <p:nvPr/>
        </p:nvSpPr>
        <p:spPr>
          <a:xfrm>
            <a:off x="12182815" y="6670536"/>
            <a:ext cx="624731" cy="624731"/>
          </a:xfrm>
          <a:custGeom>
            <a:avLst/>
            <a:gdLst/>
            <a:ahLst/>
            <a:cxnLst/>
            <a:rect l="l" t="t" r="r" b="b"/>
            <a:pathLst>
              <a:path w="624731" h="624731">
                <a:moveTo>
                  <a:pt x="0" y="0"/>
                </a:moveTo>
                <a:lnTo>
                  <a:pt x="624731" y="0"/>
                </a:lnTo>
                <a:lnTo>
                  <a:pt x="624731" y="624731"/>
                </a:lnTo>
                <a:lnTo>
                  <a:pt x="0" y="6247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50665" y="3549801"/>
            <a:ext cx="5167177" cy="3433100"/>
            <a:chOff x="0" y="0"/>
            <a:chExt cx="6365240" cy="422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9"/>
              <a:stretch>
                <a:fillRect l="-27062" t="-25202" r="-23915" b="-26193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451233" y="3549801"/>
            <a:ext cx="5167177" cy="3433100"/>
            <a:chOff x="0" y="0"/>
            <a:chExt cx="6365240" cy="4229100"/>
          </a:xfrm>
        </p:grpSpPr>
        <p:sp>
          <p:nvSpPr>
            <p:cNvPr id="10" name="Freeform 10" descr="_DSC0559.jpg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10"/>
              <a:stretch>
                <a:fillRect l="-19680" t="-12156" r="-17291" b="-25281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98350" y="359864"/>
            <a:ext cx="1896894" cy="1717552"/>
          </a:xfrm>
          <a:custGeom>
            <a:avLst/>
            <a:gdLst/>
            <a:ahLst/>
            <a:cxnLst/>
            <a:rect l="l" t="t" r="r" b="b"/>
            <a:pathLst>
              <a:path w="1896894" h="1717552">
                <a:moveTo>
                  <a:pt x="0" y="0"/>
                </a:moveTo>
                <a:lnTo>
                  <a:pt x="1896894" y="0"/>
                </a:lnTo>
                <a:lnTo>
                  <a:pt x="1896894" y="1717552"/>
                </a:lnTo>
                <a:lnTo>
                  <a:pt x="0" y="1717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2" name="Freeform 12"/>
          <p:cNvSpPr/>
          <p:nvPr/>
        </p:nvSpPr>
        <p:spPr>
          <a:xfrm>
            <a:off x="15882412" y="9724715"/>
            <a:ext cx="2046122" cy="887940"/>
          </a:xfrm>
          <a:custGeom>
            <a:avLst/>
            <a:gdLst/>
            <a:ahLst/>
            <a:cxnLst/>
            <a:rect l="l" t="t" r="r" b="b"/>
            <a:pathLst>
              <a:path w="2046122" h="887940">
                <a:moveTo>
                  <a:pt x="0" y="0"/>
                </a:moveTo>
                <a:lnTo>
                  <a:pt x="2046122" y="0"/>
                </a:lnTo>
                <a:lnTo>
                  <a:pt x="2046122" y="887940"/>
                </a:lnTo>
                <a:lnTo>
                  <a:pt x="0" y="887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3" name="TextBox 13"/>
          <p:cNvSpPr txBox="1"/>
          <p:nvPr/>
        </p:nvSpPr>
        <p:spPr>
          <a:xfrm>
            <a:off x="8477564" y="900696"/>
            <a:ext cx="8243541" cy="65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5"/>
              </a:lnSpc>
            </a:pPr>
            <a:r>
              <a:rPr lang="en-US" sz="2300" spc="36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隨着時代改變，科技發展必然會進步，醫療、樓宇建設、藝術創作等等都可以利用3D打印進行互相配合，作工具的應用。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0097" y="7676840"/>
            <a:ext cx="5275899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透過3D打印件後加工製作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建立模具、利用真空倒流技術</a:t>
            </a:r>
          </a:p>
          <a:p>
            <a:pPr marL="474980" lvl="1" indent="-237490" algn="l">
              <a:lnSpc>
                <a:spcPts val="264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製作成輕量堅固的碳纖維產品</a:t>
            </a:r>
          </a:p>
          <a:p>
            <a:pPr marL="474980" lvl="1" indent="-237490" algn="l">
              <a:lnSpc>
                <a:spcPts val="264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作品：攀岩握把、瑞典碳纖維機械狗、遊樂船輕工業，足球護脛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50665" y="7676840"/>
            <a:ext cx="5098421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利用3D打印件作為實質量度工具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注入resin物料，同時配合木工技術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經長時間固化成為有價值產品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過程中可以放入3D作品於resin當擺設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51233" y="7676840"/>
            <a:ext cx="5346902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協助制作 (雨傘擺放裝置)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利用3D打印件 作為水管的接口位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幫助學生由草圖到真實成品並公開展覽</a:t>
            </a:r>
          </a:p>
          <a:p>
            <a:pPr marL="474980" lvl="1" indent="-237490" algn="l">
              <a:lnSpc>
                <a:spcPts val="264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目的培養好奇心、訓練解決問題能力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8470" y="2643271"/>
            <a:ext cx="4380816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CARBON FIBRE（碳纖維）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73386" y="2643271"/>
            <a:ext cx="2548162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RESIN（樹脂）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41968" y="2643271"/>
            <a:ext cx="4585708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學校STEAM跨學科專題研習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99308" y="820495"/>
            <a:ext cx="3837015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輕工業應用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8562496" y="-1061718"/>
            <a:ext cx="10183894" cy="17548132"/>
            <a:chOff x="0" y="0"/>
            <a:chExt cx="2682178" cy="4621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2178" cy="4621730"/>
            </a:xfrm>
            <a:custGeom>
              <a:avLst/>
              <a:gdLst/>
              <a:ahLst/>
              <a:cxnLst/>
              <a:rect l="l" t="t" r="r" b="b"/>
              <a:pathLst>
                <a:path w="2682178" h="4621730">
                  <a:moveTo>
                    <a:pt x="0" y="0"/>
                  </a:moveTo>
                  <a:lnTo>
                    <a:pt x="2682178" y="0"/>
                  </a:lnTo>
                  <a:lnTo>
                    <a:pt x="2682178" y="4621730"/>
                  </a:lnTo>
                  <a:lnTo>
                    <a:pt x="0" y="4621730"/>
                  </a:lnTo>
                  <a:close/>
                </a:path>
              </a:pathLst>
            </a:custGeom>
            <a:solidFill>
              <a:srgbClr val="FECACA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682178" cy="4631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76855" y="1230419"/>
            <a:ext cx="427634" cy="42763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34877" y="2455607"/>
            <a:ext cx="427634" cy="4276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11072" y="3726699"/>
            <a:ext cx="427634" cy="4276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16366" y="5035891"/>
            <a:ext cx="427634" cy="4276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94570" y="6383183"/>
            <a:ext cx="427634" cy="4276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990694" y="7768575"/>
            <a:ext cx="427634" cy="4276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848069" y="6140389"/>
            <a:ext cx="3439931" cy="3971448"/>
          </a:xfrm>
          <a:custGeom>
            <a:avLst/>
            <a:gdLst/>
            <a:ahLst/>
            <a:cxnLst/>
            <a:rect l="l" t="t" r="r" b="b"/>
            <a:pathLst>
              <a:path w="3439931" h="3971448">
                <a:moveTo>
                  <a:pt x="0" y="0"/>
                </a:moveTo>
                <a:lnTo>
                  <a:pt x="3439931" y="0"/>
                </a:lnTo>
                <a:lnTo>
                  <a:pt x="3439931" y="3971448"/>
                </a:lnTo>
                <a:lnTo>
                  <a:pt x="0" y="3971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24" name="Freeform 24"/>
          <p:cNvSpPr/>
          <p:nvPr/>
        </p:nvSpPr>
        <p:spPr>
          <a:xfrm rot="-373871">
            <a:off x="1900259" y="6713317"/>
            <a:ext cx="2311948" cy="3098365"/>
          </a:xfrm>
          <a:custGeom>
            <a:avLst/>
            <a:gdLst/>
            <a:ahLst/>
            <a:cxnLst/>
            <a:rect l="l" t="t" r="r" b="b"/>
            <a:pathLst>
              <a:path w="2311948" h="3098365">
                <a:moveTo>
                  <a:pt x="0" y="0"/>
                </a:moveTo>
                <a:lnTo>
                  <a:pt x="2311947" y="0"/>
                </a:lnTo>
                <a:lnTo>
                  <a:pt x="2311947" y="3098365"/>
                </a:lnTo>
                <a:lnTo>
                  <a:pt x="0" y="3098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25" name="Freeform 25"/>
          <p:cNvSpPr/>
          <p:nvPr/>
        </p:nvSpPr>
        <p:spPr>
          <a:xfrm rot="634252">
            <a:off x="8049036" y="61773"/>
            <a:ext cx="2870999" cy="2919077"/>
          </a:xfrm>
          <a:custGeom>
            <a:avLst/>
            <a:gdLst/>
            <a:ahLst/>
            <a:cxnLst/>
            <a:rect l="l" t="t" r="r" b="b"/>
            <a:pathLst>
              <a:path w="2870999" h="2919077">
                <a:moveTo>
                  <a:pt x="0" y="0"/>
                </a:moveTo>
                <a:lnTo>
                  <a:pt x="2870998" y="0"/>
                </a:lnTo>
                <a:lnTo>
                  <a:pt x="2870998" y="2919077"/>
                </a:lnTo>
                <a:lnTo>
                  <a:pt x="0" y="29190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028700" y="2455607"/>
            <a:ext cx="5820322" cy="3867053"/>
            <a:chOff x="0" y="0"/>
            <a:chExt cx="6365240" cy="4229100"/>
          </a:xfrm>
        </p:grpSpPr>
        <p:sp>
          <p:nvSpPr>
            <p:cNvPr id="27" name="Freeform 27" descr="big_scale_project.png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5"/>
              <a:stretch>
                <a:fillRect l="-3734" t="-749" r="-18507" b="-2742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28" name="Freeform 28"/>
          <p:cNvSpPr/>
          <p:nvPr/>
        </p:nvSpPr>
        <p:spPr>
          <a:xfrm>
            <a:off x="-667610" y="-593889"/>
            <a:ext cx="1696310" cy="1737375"/>
          </a:xfrm>
          <a:custGeom>
            <a:avLst/>
            <a:gdLst/>
            <a:ahLst/>
            <a:cxnLst/>
            <a:rect l="l" t="t" r="r" b="b"/>
            <a:pathLst>
              <a:path w="1696310" h="1737375">
                <a:moveTo>
                  <a:pt x="0" y="0"/>
                </a:moveTo>
                <a:lnTo>
                  <a:pt x="1696310" y="0"/>
                </a:lnTo>
                <a:lnTo>
                  <a:pt x="1696310" y="1737375"/>
                </a:lnTo>
                <a:lnTo>
                  <a:pt x="0" y="1737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29" name="Freeform 29"/>
          <p:cNvSpPr/>
          <p:nvPr/>
        </p:nvSpPr>
        <p:spPr>
          <a:xfrm>
            <a:off x="6418328" y="9042323"/>
            <a:ext cx="1978327" cy="712198"/>
          </a:xfrm>
          <a:custGeom>
            <a:avLst/>
            <a:gdLst/>
            <a:ahLst/>
            <a:cxnLst/>
            <a:rect l="l" t="t" r="r" b="b"/>
            <a:pathLst>
              <a:path w="1978327" h="712198">
                <a:moveTo>
                  <a:pt x="0" y="0"/>
                </a:moveTo>
                <a:lnTo>
                  <a:pt x="1978327" y="0"/>
                </a:lnTo>
                <a:lnTo>
                  <a:pt x="1978327" y="712198"/>
                </a:lnTo>
                <a:lnTo>
                  <a:pt x="0" y="7121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30" name="Freeform 30"/>
          <p:cNvSpPr/>
          <p:nvPr/>
        </p:nvSpPr>
        <p:spPr>
          <a:xfrm>
            <a:off x="17235591" y="2840874"/>
            <a:ext cx="2104819" cy="1538431"/>
          </a:xfrm>
          <a:custGeom>
            <a:avLst/>
            <a:gdLst/>
            <a:ahLst/>
            <a:cxnLst/>
            <a:rect l="l" t="t" r="r" b="b"/>
            <a:pathLst>
              <a:path w="2104819" h="1538431">
                <a:moveTo>
                  <a:pt x="0" y="0"/>
                </a:moveTo>
                <a:lnTo>
                  <a:pt x="2104818" y="0"/>
                </a:lnTo>
                <a:lnTo>
                  <a:pt x="2104818" y="1538431"/>
                </a:lnTo>
                <a:lnTo>
                  <a:pt x="0" y="15384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31" name="TextBox 31"/>
          <p:cNvSpPr txBox="1"/>
          <p:nvPr/>
        </p:nvSpPr>
        <p:spPr>
          <a:xfrm>
            <a:off x="772763" y="1114911"/>
            <a:ext cx="6332196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5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企業及商界合作(部分)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54443" y="1272786"/>
            <a:ext cx="379702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雪花秀產品廣告道具模型製作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90672" y="2497974"/>
            <a:ext cx="4277439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建造業議會廣告-天星碼頭3D模型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548694" y="3769066"/>
            <a:ext cx="420266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Dance Free Mind Game獎杯製作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24889" y="5078258"/>
            <a:ext cx="470451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本地流行樂隊KOLOR演唱會道具顧問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800226" y="6425550"/>
            <a:ext cx="3733919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Kokooky - 本地品牌設計顧問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08387" y="7810942"/>
            <a:ext cx="511659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Epic Hip Hop School LED Logo 3D Print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464377">
            <a:off x="13369540" y="-2111644"/>
            <a:ext cx="206906" cy="14760731"/>
            <a:chOff x="0" y="0"/>
            <a:chExt cx="54494" cy="388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94" cy="3887600"/>
            </a:xfrm>
            <a:custGeom>
              <a:avLst/>
              <a:gdLst/>
              <a:ahLst/>
              <a:cxnLst/>
              <a:rect l="l" t="t" r="r" b="b"/>
              <a:pathLst>
                <a:path w="54494" h="3887600">
                  <a:moveTo>
                    <a:pt x="0" y="0"/>
                  </a:moveTo>
                  <a:lnTo>
                    <a:pt x="54494" y="0"/>
                  </a:lnTo>
                  <a:lnTo>
                    <a:pt x="54494" y="3887600"/>
                  </a:lnTo>
                  <a:lnTo>
                    <a:pt x="0" y="388760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54494" cy="3897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516322">
            <a:off x="9635585" y="-890198"/>
            <a:ext cx="1226486" cy="12099232"/>
            <a:chOff x="0" y="0"/>
            <a:chExt cx="323025" cy="31866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3025" cy="3186629"/>
            </a:xfrm>
            <a:custGeom>
              <a:avLst/>
              <a:gdLst/>
              <a:ahLst/>
              <a:cxnLst/>
              <a:rect l="l" t="t" r="r" b="b"/>
              <a:pathLst>
                <a:path w="323025" h="3186629">
                  <a:moveTo>
                    <a:pt x="0" y="0"/>
                  </a:moveTo>
                  <a:lnTo>
                    <a:pt x="323025" y="0"/>
                  </a:lnTo>
                  <a:lnTo>
                    <a:pt x="323025" y="3186629"/>
                  </a:lnTo>
                  <a:lnTo>
                    <a:pt x="0" y="3186629"/>
                  </a:lnTo>
                  <a:close/>
                </a:path>
              </a:pathLst>
            </a:custGeom>
            <a:solidFill>
              <a:srgbClr val="FEEAAC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323025" cy="3196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54904" y="823727"/>
            <a:ext cx="9504396" cy="8639546"/>
            <a:chOff x="0" y="0"/>
            <a:chExt cx="12672528" cy="1151939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26585"/>
            <a:stretch>
              <a:fillRect/>
            </a:stretch>
          </p:blipFill>
          <p:spPr>
            <a:xfrm>
              <a:off x="0" y="0"/>
              <a:ext cx="4181843" cy="759493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t="8910" b="18442"/>
            <a:stretch>
              <a:fillRect/>
            </a:stretch>
          </p:blipFill>
          <p:spPr>
            <a:xfrm>
              <a:off x="4308843" y="0"/>
              <a:ext cx="8363685" cy="759493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203" b="8315"/>
            <a:stretch>
              <a:fillRect/>
            </a:stretch>
          </p:blipFill>
          <p:spPr>
            <a:xfrm>
              <a:off x="0" y="7721930"/>
              <a:ext cx="4181843" cy="379746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419" t="32095" r="609" b="14647"/>
            <a:stretch>
              <a:fillRect/>
            </a:stretch>
          </p:blipFill>
          <p:spPr>
            <a:xfrm>
              <a:off x="4308843" y="7721930"/>
              <a:ext cx="8363685" cy="3797465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2012309" y="2079723"/>
            <a:ext cx="1347237" cy="1347237"/>
          </a:xfrm>
          <a:custGeom>
            <a:avLst/>
            <a:gdLst/>
            <a:ahLst/>
            <a:cxnLst/>
            <a:rect l="l" t="t" r="r" b="b"/>
            <a:pathLst>
              <a:path w="1347237" h="1347237">
                <a:moveTo>
                  <a:pt x="0" y="0"/>
                </a:moveTo>
                <a:lnTo>
                  <a:pt x="1347237" y="0"/>
                </a:lnTo>
                <a:lnTo>
                  <a:pt x="1347237" y="1347238"/>
                </a:lnTo>
                <a:lnTo>
                  <a:pt x="0" y="1347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HK"/>
          </a:p>
        </p:txBody>
      </p:sp>
      <p:sp>
        <p:nvSpPr>
          <p:cNvPr id="14" name="Freeform 14"/>
          <p:cNvSpPr/>
          <p:nvPr/>
        </p:nvSpPr>
        <p:spPr>
          <a:xfrm>
            <a:off x="2035672" y="5383798"/>
            <a:ext cx="1300511" cy="1280349"/>
          </a:xfrm>
          <a:custGeom>
            <a:avLst/>
            <a:gdLst/>
            <a:ahLst/>
            <a:cxnLst/>
            <a:rect l="l" t="t" r="r" b="b"/>
            <a:pathLst>
              <a:path w="1300511" h="1280349">
                <a:moveTo>
                  <a:pt x="0" y="0"/>
                </a:moveTo>
                <a:lnTo>
                  <a:pt x="1300511" y="0"/>
                </a:lnTo>
                <a:lnTo>
                  <a:pt x="1300511" y="1280349"/>
                </a:lnTo>
                <a:lnTo>
                  <a:pt x="0" y="12803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63" t="-1805" r="-2441" b="-2870"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5" name="Freeform 15"/>
          <p:cNvSpPr/>
          <p:nvPr/>
        </p:nvSpPr>
        <p:spPr>
          <a:xfrm>
            <a:off x="2035672" y="7000843"/>
            <a:ext cx="1300511" cy="1300511"/>
          </a:xfrm>
          <a:custGeom>
            <a:avLst/>
            <a:gdLst/>
            <a:ahLst/>
            <a:cxnLst/>
            <a:rect l="l" t="t" r="r" b="b"/>
            <a:pathLst>
              <a:path w="1300511" h="1300511">
                <a:moveTo>
                  <a:pt x="0" y="0"/>
                </a:moveTo>
                <a:lnTo>
                  <a:pt x="1300511" y="0"/>
                </a:lnTo>
                <a:lnTo>
                  <a:pt x="1300511" y="1300512"/>
                </a:lnTo>
                <a:lnTo>
                  <a:pt x="0" y="13005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6" name="Freeform 16"/>
          <p:cNvSpPr/>
          <p:nvPr/>
        </p:nvSpPr>
        <p:spPr>
          <a:xfrm>
            <a:off x="2035672" y="8531353"/>
            <a:ext cx="1300511" cy="1307429"/>
          </a:xfrm>
          <a:custGeom>
            <a:avLst/>
            <a:gdLst/>
            <a:ahLst/>
            <a:cxnLst/>
            <a:rect l="l" t="t" r="r" b="b"/>
            <a:pathLst>
              <a:path w="1300511" h="1307429">
                <a:moveTo>
                  <a:pt x="0" y="0"/>
                </a:moveTo>
                <a:lnTo>
                  <a:pt x="1300511" y="0"/>
                </a:lnTo>
                <a:lnTo>
                  <a:pt x="1300511" y="1307429"/>
                </a:lnTo>
                <a:lnTo>
                  <a:pt x="0" y="1307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1633642" cy="1457603"/>
          </a:xfrm>
          <a:custGeom>
            <a:avLst/>
            <a:gdLst/>
            <a:ahLst/>
            <a:cxnLst/>
            <a:rect l="l" t="t" r="r" b="b"/>
            <a:pathLst>
              <a:path w="1633642" h="1457603">
                <a:moveTo>
                  <a:pt x="0" y="0"/>
                </a:moveTo>
                <a:lnTo>
                  <a:pt x="1633642" y="0"/>
                </a:lnTo>
                <a:lnTo>
                  <a:pt x="1633642" y="1457603"/>
                </a:lnTo>
                <a:lnTo>
                  <a:pt x="0" y="14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8" name="Freeform 18"/>
          <p:cNvSpPr/>
          <p:nvPr/>
        </p:nvSpPr>
        <p:spPr>
          <a:xfrm>
            <a:off x="-780989" y="6800335"/>
            <a:ext cx="1561979" cy="1561979"/>
          </a:xfrm>
          <a:custGeom>
            <a:avLst/>
            <a:gdLst/>
            <a:ahLst/>
            <a:cxnLst/>
            <a:rect l="l" t="t" r="r" b="b"/>
            <a:pathLst>
              <a:path w="1561979" h="1561979">
                <a:moveTo>
                  <a:pt x="0" y="0"/>
                </a:moveTo>
                <a:lnTo>
                  <a:pt x="1561978" y="0"/>
                </a:lnTo>
                <a:lnTo>
                  <a:pt x="1561978" y="1561979"/>
                </a:lnTo>
                <a:lnTo>
                  <a:pt x="0" y="15619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9" name="TextBox 19"/>
          <p:cNvSpPr txBox="1"/>
          <p:nvPr/>
        </p:nvSpPr>
        <p:spPr>
          <a:xfrm>
            <a:off x="2582674" y="622300"/>
            <a:ext cx="2559557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5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聯絡我們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467501" y="2191632"/>
            <a:ext cx="869721" cy="1123420"/>
            <a:chOff x="0" y="0"/>
            <a:chExt cx="1159629" cy="1497894"/>
          </a:xfrm>
        </p:grpSpPr>
        <p:sp>
          <p:nvSpPr>
            <p:cNvPr id="21" name="Freeform 21"/>
            <p:cNvSpPr/>
            <p:nvPr/>
          </p:nvSpPr>
          <p:spPr>
            <a:xfrm>
              <a:off x="75651" y="0"/>
              <a:ext cx="1008326" cy="1087144"/>
            </a:xfrm>
            <a:custGeom>
              <a:avLst/>
              <a:gdLst/>
              <a:ahLst/>
              <a:cxnLst/>
              <a:rect l="l" t="t" r="r" b="b"/>
              <a:pathLst>
                <a:path w="1008326" h="1087144">
                  <a:moveTo>
                    <a:pt x="0" y="0"/>
                  </a:moveTo>
                  <a:lnTo>
                    <a:pt x="1008326" y="0"/>
                  </a:lnTo>
                  <a:lnTo>
                    <a:pt x="1008326" y="1087144"/>
                  </a:lnTo>
                  <a:lnTo>
                    <a:pt x="0" y="1087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196401"/>
              <a:ext cx="1159629" cy="301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5"/>
                </a:lnSpc>
                <a:spcBef>
                  <a:spcPct val="0"/>
                </a:spcBef>
              </a:pPr>
              <a:r>
                <a:rPr lang="en-US" sz="1495">
                  <a:solidFill>
                    <a:srgbClr val="000000"/>
                  </a:solidFill>
                  <a:latin typeface="Chakra Petch" panose="00000500000000000000"/>
                  <a:ea typeface="Chakra Petch" panose="00000500000000000000"/>
                  <a:cs typeface="Chakra Petch" panose="00000500000000000000"/>
                  <a:sym typeface="Chakra Petch" panose="00000500000000000000"/>
                </a:rPr>
                <a:t>Whatsapp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476263" y="5450548"/>
            <a:ext cx="950807" cy="1146848"/>
            <a:chOff x="0" y="0"/>
            <a:chExt cx="1267742" cy="15291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67742" cy="996762"/>
            </a:xfrm>
            <a:custGeom>
              <a:avLst/>
              <a:gdLst/>
              <a:ahLst/>
              <a:cxnLst/>
              <a:rect l="l" t="t" r="r" b="b"/>
              <a:pathLst>
                <a:path w="1267742" h="996762">
                  <a:moveTo>
                    <a:pt x="0" y="0"/>
                  </a:moveTo>
                  <a:lnTo>
                    <a:pt x="1267742" y="0"/>
                  </a:lnTo>
                  <a:lnTo>
                    <a:pt x="1267742" y="996762"/>
                  </a:lnTo>
                  <a:lnTo>
                    <a:pt x="0" y="99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69956" y="1239033"/>
              <a:ext cx="888695" cy="290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25"/>
                </a:lnSpc>
                <a:spcBef>
                  <a:spcPct val="0"/>
                </a:spcBef>
              </a:pPr>
              <a:r>
                <a:rPr lang="en-US" sz="1440">
                  <a:solidFill>
                    <a:srgbClr val="000000"/>
                  </a:solidFill>
                  <a:latin typeface="Chakra Petch" panose="00000500000000000000"/>
                  <a:ea typeface="Chakra Petch" panose="00000500000000000000"/>
                  <a:cs typeface="Chakra Petch" panose="00000500000000000000"/>
                  <a:sym typeface="Chakra Petch" panose="00000500000000000000"/>
                </a:rPr>
                <a:t>Website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517023" y="6989139"/>
            <a:ext cx="869285" cy="1184372"/>
            <a:chOff x="0" y="0"/>
            <a:chExt cx="1159046" cy="15791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59046" cy="1140080"/>
            </a:xfrm>
            <a:custGeom>
              <a:avLst/>
              <a:gdLst/>
              <a:ahLst/>
              <a:cxnLst/>
              <a:rect l="l" t="t" r="r" b="b"/>
              <a:pathLst>
                <a:path w="1159046" h="1140080">
                  <a:moveTo>
                    <a:pt x="0" y="0"/>
                  </a:moveTo>
                  <a:lnTo>
                    <a:pt x="1159046" y="0"/>
                  </a:lnTo>
                  <a:lnTo>
                    <a:pt x="1159046" y="1140080"/>
                  </a:lnTo>
                  <a:lnTo>
                    <a:pt x="0" y="1140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40382" y="1305424"/>
              <a:ext cx="878283" cy="273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0"/>
                </a:lnSpc>
                <a:spcBef>
                  <a:spcPct val="0"/>
                </a:spcBef>
              </a:pPr>
              <a:r>
                <a:rPr lang="en-US" sz="1390">
                  <a:solidFill>
                    <a:srgbClr val="000000"/>
                  </a:solidFill>
                  <a:latin typeface="Chakra Petch" panose="00000500000000000000"/>
                  <a:ea typeface="Chakra Petch" panose="00000500000000000000"/>
                  <a:cs typeface="Chakra Petch" panose="00000500000000000000"/>
                  <a:sym typeface="Chakra Petch" panose="00000500000000000000"/>
                </a:rPr>
                <a:t>Youtube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545941" y="8655036"/>
            <a:ext cx="811449" cy="1060063"/>
            <a:chOff x="0" y="0"/>
            <a:chExt cx="1081932" cy="1413418"/>
          </a:xfrm>
        </p:grpSpPr>
        <p:sp>
          <p:nvSpPr>
            <p:cNvPr id="30" name="Freeform 30"/>
            <p:cNvSpPr/>
            <p:nvPr/>
          </p:nvSpPr>
          <p:spPr>
            <a:xfrm>
              <a:off x="40764" y="0"/>
              <a:ext cx="1000403" cy="1000403"/>
            </a:xfrm>
            <a:custGeom>
              <a:avLst/>
              <a:gdLst/>
              <a:ahLst/>
              <a:cxnLst/>
              <a:rect l="l" t="t" r="r" b="b"/>
              <a:pathLst>
                <a:path w="1000403" h="1000403">
                  <a:moveTo>
                    <a:pt x="0" y="0"/>
                  </a:moveTo>
                  <a:lnTo>
                    <a:pt x="1000404" y="0"/>
                  </a:lnTo>
                  <a:lnTo>
                    <a:pt x="1000404" y="1000403"/>
                  </a:lnTo>
                  <a:lnTo>
                    <a:pt x="0" y="1000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139679"/>
              <a:ext cx="1081932" cy="273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0"/>
                </a:lnSpc>
                <a:spcBef>
                  <a:spcPct val="0"/>
                </a:spcBef>
              </a:pPr>
              <a:r>
                <a:rPr lang="en-US" sz="1390">
                  <a:solidFill>
                    <a:srgbClr val="000000"/>
                  </a:solidFill>
                  <a:latin typeface="Chakra Petch" panose="00000500000000000000"/>
                  <a:ea typeface="Chakra Petch" panose="00000500000000000000"/>
                  <a:cs typeface="Chakra Petch" panose="00000500000000000000"/>
                  <a:sym typeface="Chakra Petch" panose="00000500000000000000"/>
                </a:rPr>
                <a:t>Instagram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2035672" y="3731761"/>
            <a:ext cx="1347237" cy="1347237"/>
          </a:xfrm>
          <a:custGeom>
            <a:avLst/>
            <a:gdLst/>
            <a:ahLst/>
            <a:cxnLst/>
            <a:rect l="l" t="t" r="r" b="b"/>
            <a:pathLst>
              <a:path w="1347237" h="1347237">
                <a:moveTo>
                  <a:pt x="0" y="0"/>
                </a:moveTo>
                <a:lnTo>
                  <a:pt x="1347237" y="0"/>
                </a:lnTo>
                <a:lnTo>
                  <a:pt x="1347237" y="1347237"/>
                </a:lnTo>
                <a:lnTo>
                  <a:pt x="0" y="134723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889" t="-5748" r="-5192" b="-5333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33" name="Group 33"/>
          <p:cNvGrpSpPr/>
          <p:nvPr/>
        </p:nvGrpSpPr>
        <p:grpSpPr>
          <a:xfrm>
            <a:off x="4590047" y="3854893"/>
            <a:ext cx="723238" cy="1100972"/>
            <a:chOff x="0" y="0"/>
            <a:chExt cx="964317" cy="146796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64317" cy="964317"/>
            </a:xfrm>
            <a:custGeom>
              <a:avLst/>
              <a:gdLst/>
              <a:ahLst/>
              <a:cxnLst/>
              <a:rect l="l" t="t" r="r" b="b"/>
              <a:pathLst>
                <a:path w="964317" h="964317">
                  <a:moveTo>
                    <a:pt x="0" y="0"/>
                  </a:moveTo>
                  <a:lnTo>
                    <a:pt x="964317" y="0"/>
                  </a:lnTo>
                  <a:lnTo>
                    <a:pt x="964317" y="964317"/>
                  </a:lnTo>
                  <a:lnTo>
                    <a:pt x="0" y="964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1961" y="1177865"/>
              <a:ext cx="801934" cy="290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25"/>
                </a:lnSpc>
                <a:spcBef>
                  <a:spcPct val="0"/>
                </a:spcBef>
              </a:pPr>
              <a:r>
                <a:rPr lang="en-US" sz="1440">
                  <a:solidFill>
                    <a:srgbClr val="000000"/>
                  </a:solidFill>
                  <a:latin typeface="Chakra Petch" panose="00000500000000000000"/>
                  <a:ea typeface="Chakra Petch" panose="00000500000000000000"/>
                  <a:cs typeface="Chakra Petch" panose="00000500000000000000"/>
                  <a:sym typeface="Chakra Petch" panose="00000500000000000000"/>
                </a:rPr>
                <a:t>wechat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95387">
            <a:off x="12827827" y="-730326"/>
            <a:ext cx="6151552" cy="12202111"/>
            <a:chOff x="0" y="0"/>
            <a:chExt cx="1620162" cy="321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0162" cy="3213725"/>
            </a:xfrm>
            <a:custGeom>
              <a:avLst/>
              <a:gdLst/>
              <a:ahLst/>
              <a:cxnLst/>
              <a:rect l="l" t="t" r="r" b="b"/>
              <a:pathLst>
                <a:path w="1620162" h="3213725">
                  <a:moveTo>
                    <a:pt x="0" y="0"/>
                  </a:moveTo>
                  <a:lnTo>
                    <a:pt x="1620162" y="0"/>
                  </a:lnTo>
                  <a:lnTo>
                    <a:pt x="1620162" y="3213725"/>
                  </a:lnTo>
                  <a:lnTo>
                    <a:pt x="0" y="3213725"/>
                  </a:lnTo>
                  <a:close/>
                </a:path>
              </a:pathLst>
            </a:custGeom>
            <a:solidFill>
              <a:srgbClr val="886A67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620162" cy="322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20316" flipV="1">
            <a:off x="12735084" y="5805762"/>
            <a:ext cx="477443" cy="1787872"/>
          </a:xfrm>
          <a:custGeom>
            <a:avLst/>
            <a:gdLst/>
            <a:ahLst/>
            <a:cxnLst/>
            <a:rect l="l" t="t" r="r" b="b"/>
            <a:pathLst>
              <a:path w="477443" h="1787872">
                <a:moveTo>
                  <a:pt x="0" y="1787872"/>
                </a:moveTo>
                <a:lnTo>
                  <a:pt x="477443" y="1787872"/>
                </a:lnTo>
                <a:lnTo>
                  <a:pt x="477443" y="0"/>
                </a:lnTo>
                <a:lnTo>
                  <a:pt x="0" y="0"/>
                </a:lnTo>
                <a:lnTo>
                  <a:pt x="0" y="17878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6" name="Freeform 6"/>
          <p:cNvSpPr/>
          <p:nvPr/>
        </p:nvSpPr>
        <p:spPr>
          <a:xfrm rot="388146">
            <a:off x="9410596" y="418963"/>
            <a:ext cx="1585606" cy="1219475"/>
          </a:xfrm>
          <a:custGeom>
            <a:avLst/>
            <a:gdLst/>
            <a:ahLst/>
            <a:cxnLst/>
            <a:rect l="l" t="t" r="r" b="b"/>
            <a:pathLst>
              <a:path w="1585606" h="1219475">
                <a:moveTo>
                  <a:pt x="0" y="0"/>
                </a:moveTo>
                <a:lnTo>
                  <a:pt x="1585606" y="0"/>
                </a:lnTo>
                <a:lnTo>
                  <a:pt x="1585606" y="1219474"/>
                </a:lnTo>
                <a:lnTo>
                  <a:pt x="0" y="1219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7" name="Freeform 7"/>
          <p:cNvSpPr/>
          <p:nvPr/>
        </p:nvSpPr>
        <p:spPr>
          <a:xfrm>
            <a:off x="14282569" y="7616076"/>
            <a:ext cx="2575582" cy="1947784"/>
          </a:xfrm>
          <a:custGeom>
            <a:avLst/>
            <a:gdLst/>
            <a:ahLst/>
            <a:cxnLst/>
            <a:rect l="l" t="t" r="r" b="b"/>
            <a:pathLst>
              <a:path w="2575582" h="1947784">
                <a:moveTo>
                  <a:pt x="0" y="0"/>
                </a:moveTo>
                <a:lnTo>
                  <a:pt x="2575582" y="0"/>
                </a:lnTo>
                <a:lnTo>
                  <a:pt x="2575582" y="1947784"/>
                </a:lnTo>
                <a:lnTo>
                  <a:pt x="0" y="1947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2375465"/>
            <a:ext cx="10551034" cy="8940242"/>
            <a:chOff x="0" y="0"/>
            <a:chExt cx="19050000" cy="16141700"/>
          </a:xfrm>
        </p:grpSpPr>
        <p:sp>
          <p:nvSpPr>
            <p:cNvPr id="9" name="Freeform 9"/>
            <p:cNvSpPr/>
            <p:nvPr/>
          </p:nvSpPr>
          <p:spPr>
            <a:xfrm>
              <a:off x="367919" y="327025"/>
              <a:ext cx="18314288" cy="10660888"/>
            </a:xfrm>
            <a:custGeom>
              <a:avLst/>
              <a:gdLst/>
              <a:ahLst/>
              <a:cxnLst/>
              <a:rect l="l" t="t" r="r" b="b"/>
              <a:pathLst>
                <a:path w="18314288" h="10660888">
                  <a:moveTo>
                    <a:pt x="18314162" y="10660888"/>
                  </a:moveTo>
                  <a:lnTo>
                    <a:pt x="0" y="10660888"/>
                  </a:lnTo>
                  <a:lnTo>
                    <a:pt x="0" y="0"/>
                  </a:lnTo>
                  <a:lnTo>
                    <a:pt x="18314288" y="0"/>
                  </a:lnTo>
                  <a:lnTo>
                    <a:pt x="18314288" y="10660888"/>
                  </a:lnTo>
                  <a:close/>
                </a:path>
              </a:pathLst>
            </a:custGeom>
            <a:blipFill>
              <a:blip r:embed="rId8"/>
              <a:stretch>
                <a:fillRect t="-2006" b="-12312"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9050000" cy="16141700"/>
            </a:xfrm>
            <a:custGeom>
              <a:avLst/>
              <a:gdLst/>
              <a:ahLst/>
              <a:cxnLst/>
              <a:rect l="l" t="t" r="r" b="b"/>
              <a:pathLst>
                <a:path w="19050000" h="16141700">
                  <a:moveTo>
                    <a:pt x="19050000" y="16141700"/>
                  </a:moveTo>
                  <a:lnTo>
                    <a:pt x="0" y="16141700"/>
                  </a:lnTo>
                  <a:lnTo>
                    <a:pt x="0" y="0"/>
                  </a:lnTo>
                  <a:lnTo>
                    <a:pt x="19050000" y="0"/>
                  </a:lnTo>
                  <a:lnTo>
                    <a:pt x="19050000" y="16141700"/>
                  </a:lnTo>
                  <a:close/>
                </a:path>
              </a:pathLst>
            </a:custGeom>
            <a:blipFill>
              <a:blip r:embed="rId9"/>
              <a:stretch>
                <a:fillRect t="-9" b="-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648277" y="3468764"/>
            <a:ext cx="3844167" cy="298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2300" spc="59">
                <a:solidFill>
                  <a:srgbClr val="FFFFFF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Bustyle 是一家專注科技與教育的公司，透過創新科技教育服務與解決方案推動學習與社會進步。通過3D打印、程式編寫及STEAM學習的創新應用，培養具備科研競爭力的新世代人才。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73805" y="811460"/>
            <a:ext cx="494536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BUSTYLE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9100" y="386028"/>
            <a:ext cx="4628065" cy="151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5"/>
              </a:lnSpc>
            </a:pPr>
            <a:r>
              <a:rPr lang="en-US" sz="2100" spc="443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經營YOUTUBE 頻道</a:t>
            </a:r>
          </a:p>
          <a:p>
            <a:pPr algn="l">
              <a:lnSpc>
                <a:spcPts val="3025"/>
              </a:lnSpc>
            </a:pPr>
            <a:r>
              <a:rPr lang="en-US" sz="2100" spc="443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以廣東話市場推廣及介紹</a:t>
            </a:r>
          </a:p>
          <a:p>
            <a:pPr algn="l">
              <a:lnSpc>
                <a:spcPts val="3025"/>
              </a:lnSpc>
            </a:pPr>
            <a:r>
              <a:rPr lang="en-US" sz="2100" spc="443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宣揚普及化3D打印技術</a:t>
            </a:r>
          </a:p>
          <a:p>
            <a:pPr algn="l">
              <a:lnSpc>
                <a:spcPts val="3025"/>
              </a:lnSpc>
            </a:pPr>
            <a:r>
              <a:rPr lang="en-US" sz="2100" spc="443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由淺入深令觀眾了解打印可能性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3304" y="691419"/>
            <a:ext cx="5429627" cy="3895351"/>
            <a:chOff x="0" y="0"/>
            <a:chExt cx="7239503" cy="519380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462" t="12949" r="11149" b="12982"/>
            <a:stretch>
              <a:fillRect/>
            </a:stretch>
          </p:blipFill>
          <p:spPr>
            <a:xfrm>
              <a:off x="0" y="0"/>
              <a:ext cx="7239503" cy="519380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162671" y="1971041"/>
            <a:ext cx="2345906" cy="2550999"/>
          </a:xfrm>
          <a:custGeom>
            <a:avLst/>
            <a:gdLst/>
            <a:ahLst/>
            <a:cxnLst/>
            <a:rect l="l" t="t" r="r" b="b"/>
            <a:pathLst>
              <a:path w="2345906" h="2550999">
                <a:moveTo>
                  <a:pt x="0" y="0"/>
                </a:moveTo>
                <a:lnTo>
                  <a:pt x="2345906" y="0"/>
                </a:lnTo>
                <a:lnTo>
                  <a:pt x="2345906" y="2550999"/>
                </a:lnTo>
                <a:lnTo>
                  <a:pt x="0" y="2550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5" name="Group 5"/>
          <p:cNvGrpSpPr/>
          <p:nvPr/>
        </p:nvGrpSpPr>
        <p:grpSpPr>
          <a:xfrm>
            <a:off x="12151446" y="691419"/>
            <a:ext cx="5429627" cy="3895351"/>
            <a:chOff x="0" y="0"/>
            <a:chExt cx="7239503" cy="519380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7881" r="13713"/>
            <a:stretch>
              <a:fillRect/>
            </a:stretch>
          </p:blipFill>
          <p:spPr>
            <a:xfrm>
              <a:off x="0" y="0"/>
              <a:ext cx="7239503" cy="51938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151446" y="5497286"/>
            <a:ext cx="5429627" cy="3895351"/>
            <a:chOff x="0" y="0"/>
            <a:chExt cx="7239503" cy="51938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8595" t="10850" r="12975" b="15510"/>
            <a:stretch>
              <a:fillRect/>
            </a:stretch>
          </p:blipFill>
          <p:spPr>
            <a:xfrm>
              <a:off x="0" y="0"/>
              <a:ext cx="7239503" cy="519380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113304" y="5497286"/>
            <a:ext cx="5429627" cy="3895351"/>
            <a:chOff x="0" y="0"/>
            <a:chExt cx="7239503" cy="519380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 l="20945" r="1171"/>
            <a:stretch>
              <a:fillRect/>
            </a:stretch>
          </p:blipFill>
          <p:spPr>
            <a:xfrm>
              <a:off x="0" y="0"/>
              <a:ext cx="7239503" cy="519380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348932">
            <a:off x="-740072" y="-515891"/>
            <a:ext cx="6139634" cy="11268411"/>
            <a:chOff x="0" y="0"/>
            <a:chExt cx="1617023" cy="29678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7023" cy="2967812"/>
            </a:xfrm>
            <a:custGeom>
              <a:avLst/>
              <a:gdLst/>
              <a:ahLst/>
              <a:cxnLst/>
              <a:rect l="l" t="t" r="r" b="b"/>
              <a:pathLst>
                <a:path w="1617023" h="2967812">
                  <a:moveTo>
                    <a:pt x="0" y="0"/>
                  </a:moveTo>
                  <a:lnTo>
                    <a:pt x="1617023" y="0"/>
                  </a:lnTo>
                  <a:lnTo>
                    <a:pt x="1617023" y="2967812"/>
                  </a:lnTo>
                  <a:lnTo>
                    <a:pt x="0" y="2967812"/>
                  </a:lnTo>
                  <a:close/>
                </a:path>
              </a:pathLst>
            </a:custGeom>
            <a:solidFill>
              <a:srgbClr val="886A67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17023" cy="2977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347663">
            <a:off x="5240757" y="3066240"/>
            <a:ext cx="526684" cy="1972262"/>
          </a:xfrm>
          <a:custGeom>
            <a:avLst/>
            <a:gdLst/>
            <a:ahLst/>
            <a:cxnLst/>
            <a:rect l="l" t="t" r="r" b="b"/>
            <a:pathLst>
              <a:path w="526684" h="1972262">
                <a:moveTo>
                  <a:pt x="0" y="0"/>
                </a:moveTo>
                <a:lnTo>
                  <a:pt x="526684" y="0"/>
                </a:lnTo>
                <a:lnTo>
                  <a:pt x="526684" y="1972262"/>
                </a:lnTo>
                <a:lnTo>
                  <a:pt x="0" y="1972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5" name="Freeform 15"/>
          <p:cNvSpPr/>
          <p:nvPr/>
        </p:nvSpPr>
        <p:spPr>
          <a:xfrm>
            <a:off x="17098320" y="5118314"/>
            <a:ext cx="700420" cy="723015"/>
          </a:xfrm>
          <a:custGeom>
            <a:avLst/>
            <a:gdLst/>
            <a:ahLst/>
            <a:cxnLst/>
            <a:rect l="l" t="t" r="r" b="b"/>
            <a:pathLst>
              <a:path w="700420" h="723015">
                <a:moveTo>
                  <a:pt x="0" y="0"/>
                </a:moveTo>
                <a:lnTo>
                  <a:pt x="700421" y="0"/>
                </a:lnTo>
                <a:lnTo>
                  <a:pt x="700421" y="723014"/>
                </a:lnTo>
                <a:lnTo>
                  <a:pt x="0" y="723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6" name="Freeform 16"/>
          <p:cNvSpPr/>
          <p:nvPr/>
        </p:nvSpPr>
        <p:spPr>
          <a:xfrm>
            <a:off x="17259300" y="302776"/>
            <a:ext cx="759362" cy="696715"/>
          </a:xfrm>
          <a:custGeom>
            <a:avLst/>
            <a:gdLst/>
            <a:ahLst/>
            <a:cxnLst/>
            <a:rect l="l" t="t" r="r" b="b"/>
            <a:pathLst>
              <a:path w="759362" h="696715">
                <a:moveTo>
                  <a:pt x="0" y="0"/>
                </a:moveTo>
                <a:lnTo>
                  <a:pt x="759362" y="0"/>
                </a:lnTo>
                <a:lnTo>
                  <a:pt x="759362" y="696715"/>
                </a:lnTo>
                <a:lnTo>
                  <a:pt x="0" y="696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7" name="Freeform 17"/>
          <p:cNvSpPr/>
          <p:nvPr/>
        </p:nvSpPr>
        <p:spPr>
          <a:xfrm>
            <a:off x="11081717" y="375615"/>
            <a:ext cx="701970" cy="623876"/>
          </a:xfrm>
          <a:custGeom>
            <a:avLst/>
            <a:gdLst/>
            <a:ahLst/>
            <a:cxnLst/>
            <a:rect l="l" t="t" r="r" b="b"/>
            <a:pathLst>
              <a:path w="701970" h="623876">
                <a:moveTo>
                  <a:pt x="0" y="0"/>
                </a:moveTo>
                <a:lnTo>
                  <a:pt x="701970" y="0"/>
                </a:lnTo>
                <a:lnTo>
                  <a:pt x="701970" y="623876"/>
                </a:lnTo>
                <a:lnTo>
                  <a:pt x="0" y="623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8" name="Freeform 18"/>
          <p:cNvSpPr/>
          <p:nvPr/>
        </p:nvSpPr>
        <p:spPr>
          <a:xfrm rot="679256">
            <a:off x="11123408" y="5078787"/>
            <a:ext cx="739908" cy="802068"/>
          </a:xfrm>
          <a:custGeom>
            <a:avLst/>
            <a:gdLst/>
            <a:ahLst/>
            <a:cxnLst/>
            <a:rect l="l" t="t" r="r" b="b"/>
            <a:pathLst>
              <a:path w="739908" h="802068">
                <a:moveTo>
                  <a:pt x="0" y="0"/>
                </a:moveTo>
                <a:lnTo>
                  <a:pt x="739908" y="0"/>
                </a:lnTo>
                <a:lnTo>
                  <a:pt x="739908" y="802068"/>
                </a:lnTo>
                <a:lnTo>
                  <a:pt x="0" y="8020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9" name="TextBox 19"/>
          <p:cNvSpPr txBox="1"/>
          <p:nvPr/>
        </p:nvSpPr>
        <p:spPr>
          <a:xfrm>
            <a:off x="1412331" y="1028700"/>
            <a:ext cx="2840421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5500" b="1">
                <a:solidFill>
                  <a:srgbClr val="FFFFFF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核心價值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59100" y="4707028"/>
            <a:ext cx="4014319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STEAM教育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59100" y="9516462"/>
            <a:ext cx="4014319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跨學科課程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20958" y="9516462"/>
            <a:ext cx="4014319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設計思考及創意思維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20958" y="4707028"/>
            <a:ext cx="4014319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YOUTUBE（網上視頻）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4494" y="4858039"/>
            <a:ext cx="3892472" cy="75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3D設計與打印、程式編寫、輕工業應用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4494" y="4347499"/>
            <a:ext cx="44704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1211C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科技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24494" y="3111535"/>
            <a:ext cx="3828258" cy="75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藝術創作、STEAM學習、課程規劃、跨學科教學策略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4494" y="2600995"/>
            <a:ext cx="44704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55E26C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教育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5876" y="6601678"/>
            <a:ext cx="3764044" cy="75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中小學、社區中心、政府、非營利組織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15876" y="6091138"/>
            <a:ext cx="44704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89FA1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合作夥伴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5876" y="8348182"/>
            <a:ext cx="4470400" cy="750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</a:pPr>
            <a:r>
              <a:rPr lang="en-US" sz="2400" b="1">
                <a:solidFill>
                  <a:srgbClr val="FFFFFF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培養新世代解難能力，對社會正面影響，提供社會價值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15876" y="7837642"/>
            <a:ext cx="44704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CC00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實現目標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2550" y="9012165"/>
            <a:ext cx="6578481" cy="145174"/>
            <a:chOff x="0" y="0"/>
            <a:chExt cx="1732604" cy="38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2604" cy="38235"/>
            </a:xfrm>
            <a:custGeom>
              <a:avLst/>
              <a:gdLst/>
              <a:ahLst/>
              <a:cxnLst/>
              <a:rect l="l" t="t" r="r" b="b"/>
              <a:pathLst>
                <a:path w="1732604" h="38235">
                  <a:moveTo>
                    <a:pt x="0" y="0"/>
                  </a:moveTo>
                  <a:lnTo>
                    <a:pt x="1732604" y="0"/>
                  </a:lnTo>
                  <a:lnTo>
                    <a:pt x="1732604" y="38235"/>
                  </a:lnTo>
                  <a:lnTo>
                    <a:pt x="0" y="38235"/>
                  </a:lnTo>
                  <a:close/>
                </a:path>
              </a:pathLst>
            </a:custGeom>
            <a:solidFill>
              <a:srgbClr val="D9B88C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32604" cy="76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161" y="1591165"/>
            <a:ext cx="9777902" cy="751105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19070" y="377019"/>
            <a:ext cx="2571649" cy="313274"/>
          </a:xfrm>
          <a:custGeom>
            <a:avLst/>
            <a:gdLst/>
            <a:ahLst/>
            <a:cxnLst/>
            <a:rect l="l" t="t" r="r" b="b"/>
            <a:pathLst>
              <a:path w="2571649" h="313274">
                <a:moveTo>
                  <a:pt x="0" y="0"/>
                </a:moveTo>
                <a:lnTo>
                  <a:pt x="2571649" y="0"/>
                </a:lnTo>
                <a:lnTo>
                  <a:pt x="2571649" y="313274"/>
                </a:lnTo>
                <a:lnTo>
                  <a:pt x="0" y="313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7" name="Freeform 7"/>
          <p:cNvSpPr/>
          <p:nvPr/>
        </p:nvSpPr>
        <p:spPr>
          <a:xfrm rot="657699">
            <a:off x="15471481" y="7240976"/>
            <a:ext cx="2324810" cy="2324810"/>
          </a:xfrm>
          <a:custGeom>
            <a:avLst/>
            <a:gdLst/>
            <a:ahLst/>
            <a:cxnLst/>
            <a:rect l="l" t="t" r="r" b="b"/>
            <a:pathLst>
              <a:path w="2324810" h="2324810">
                <a:moveTo>
                  <a:pt x="0" y="0"/>
                </a:moveTo>
                <a:lnTo>
                  <a:pt x="2324810" y="0"/>
                </a:lnTo>
                <a:lnTo>
                  <a:pt x="2324810" y="2324810"/>
                </a:lnTo>
                <a:lnTo>
                  <a:pt x="0" y="2324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8" name="Freeform 8"/>
          <p:cNvSpPr/>
          <p:nvPr/>
        </p:nvSpPr>
        <p:spPr>
          <a:xfrm>
            <a:off x="14696614" y="581056"/>
            <a:ext cx="2815815" cy="1824934"/>
          </a:xfrm>
          <a:custGeom>
            <a:avLst/>
            <a:gdLst/>
            <a:ahLst/>
            <a:cxnLst/>
            <a:rect l="l" t="t" r="r" b="b"/>
            <a:pathLst>
              <a:path w="2815815" h="1824934">
                <a:moveTo>
                  <a:pt x="0" y="0"/>
                </a:moveTo>
                <a:lnTo>
                  <a:pt x="2815815" y="0"/>
                </a:lnTo>
                <a:lnTo>
                  <a:pt x="2815815" y="1824934"/>
                </a:lnTo>
                <a:lnTo>
                  <a:pt x="0" y="1824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9" name="TextBox 9"/>
          <p:cNvSpPr txBox="1"/>
          <p:nvPr/>
        </p:nvSpPr>
        <p:spPr>
          <a:xfrm>
            <a:off x="4020701" y="897865"/>
            <a:ext cx="1342180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0"/>
              </a:lnSpc>
            </a:pPr>
            <a:r>
              <a:rPr lang="en-US" sz="5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願景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6424" y="3260423"/>
            <a:ext cx="7952797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Bustyle 致力打造新一代科技教育標杆，重點推動：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201E1E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✅ 3D 打印技術教育普及化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✅ 培養多元設計思考與實踐性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✅ 激發創新精神與解決問題能力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✅ 學習對社會環境充滿好奇心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36424" y="7771555"/>
            <a:ext cx="5160190" cy="120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201E1E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灌輸學生自我思維能力，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201E1E"/>
                </a:solidFill>
                <a:latin typeface="Open Sans Bold" panose="020B0806030504020204"/>
                <a:ea typeface="Open Sans Bold" panose="020B0806030504020204"/>
                <a:cs typeface="Open Sans Bold" panose="020B0806030504020204"/>
                <a:sym typeface="Open Sans Bold" panose="020B0806030504020204"/>
              </a:rPr>
              <a:t>實踐創意，主動回饋社會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00000">
            <a:off x="-921622" y="5728313"/>
            <a:ext cx="1098438" cy="109668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4" name="Freeform 4"/>
          <p:cNvSpPr/>
          <p:nvPr/>
        </p:nvSpPr>
        <p:spPr>
          <a:xfrm>
            <a:off x="843104" y="2211334"/>
            <a:ext cx="1617761" cy="1620866"/>
          </a:xfrm>
          <a:custGeom>
            <a:avLst/>
            <a:gdLst/>
            <a:ahLst/>
            <a:cxnLst/>
            <a:rect l="l" t="t" r="r" b="b"/>
            <a:pathLst>
              <a:path w="1617761" h="1620866">
                <a:moveTo>
                  <a:pt x="0" y="0"/>
                </a:moveTo>
                <a:lnTo>
                  <a:pt x="1617760" y="0"/>
                </a:lnTo>
                <a:lnTo>
                  <a:pt x="1617760" y="1620866"/>
                </a:lnTo>
                <a:lnTo>
                  <a:pt x="0" y="1620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5" name="Group 5"/>
          <p:cNvGrpSpPr/>
          <p:nvPr/>
        </p:nvGrpSpPr>
        <p:grpSpPr>
          <a:xfrm>
            <a:off x="3349904" y="831921"/>
            <a:ext cx="4231201" cy="3112520"/>
            <a:chOff x="0" y="0"/>
            <a:chExt cx="110493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4931" cy="812800"/>
            </a:xfrm>
            <a:custGeom>
              <a:avLst/>
              <a:gdLst/>
              <a:ahLst/>
              <a:cxnLst/>
              <a:rect l="l" t="t" r="r" b="b"/>
              <a:pathLst>
                <a:path w="1104931" h="812800">
                  <a:moveTo>
                    <a:pt x="42084" y="0"/>
                  </a:moveTo>
                  <a:lnTo>
                    <a:pt x="1062847" y="0"/>
                  </a:lnTo>
                  <a:cubicBezTo>
                    <a:pt x="1074009" y="0"/>
                    <a:pt x="1084713" y="4434"/>
                    <a:pt x="1092605" y="12326"/>
                  </a:cubicBezTo>
                  <a:cubicBezTo>
                    <a:pt x="1100497" y="20218"/>
                    <a:pt x="1104931" y="30922"/>
                    <a:pt x="1104931" y="42084"/>
                  </a:cubicBezTo>
                  <a:lnTo>
                    <a:pt x="1104931" y="770716"/>
                  </a:lnTo>
                  <a:cubicBezTo>
                    <a:pt x="1104931" y="793959"/>
                    <a:pt x="1086089" y="812800"/>
                    <a:pt x="1062847" y="812800"/>
                  </a:cubicBezTo>
                  <a:lnTo>
                    <a:pt x="42084" y="812800"/>
                  </a:lnTo>
                  <a:cubicBezTo>
                    <a:pt x="18841" y="812800"/>
                    <a:pt x="0" y="793959"/>
                    <a:pt x="0" y="770716"/>
                  </a:cubicBezTo>
                  <a:lnTo>
                    <a:pt x="0" y="42084"/>
                  </a:lnTo>
                  <a:cubicBezTo>
                    <a:pt x="0" y="18841"/>
                    <a:pt x="18841" y="0"/>
                    <a:pt x="42084" y="0"/>
                  </a:cubicBezTo>
                  <a:close/>
                </a:path>
              </a:pathLst>
            </a:custGeom>
            <a:blipFill>
              <a:blip r:embed="rId3"/>
              <a:stretch>
                <a:fillRect r="-60340" b="-21517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7589" y="5143500"/>
            <a:ext cx="6453516" cy="4550825"/>
            <a:chOff x="0" y="0"/>
            <a:chExt cx="115263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2630" cy="812800"/>
            </a:xfrm>
            <a:custGeom>
              <a:avLst/>
              <a:gdLst/>
              <a:ahLst/>
              <a:cxnLst/>
              <a:rect l="l" t="t" r="r" b="b"/>
              <a:pathLst>
                <a:path w="1152630" h="812800">
                  <a:moveTo>
                    <a:pt x="27592" y="0"/>
                  </a:moveTo>
                  <a:lnTo>
                    <a:pt x="1125038" y="0"/>
                  </a:lnTo>
                  <a:cubicBezTo>
                    <a:pt x="1140277" y="0"/>
                    <a:pt x="1152630" y="12353"/>
                    <a:pt x="1152630" y="27592"/>
                  </a:cubicBezTo>
                  <a:lnTo>
                    <a:pt x="1152630" y="785208"/>
                  </a:lnTo>
                  <a:cubicBezTo>
                    <a:pt x="1152630" y="800447"/>
                    <a:pt x="1140277" y="812800"/>
                    <a:pt x="1125038" y="812800"/>
                  </a:cubicBezTo>
                  <a:lnTo>
                    <a:pt x="27592" y="812800"/>
                  </a:lnTo>
                  <a:cubicBezTo>
                    <a:pt x="12353" y="812800"/>
                    <a:pt x="0" y="800447"/>
                    <a:pt x="0" y="785208"/>
                  </a:cubicBezTo>
                  <a:lnTo>
                    <a:pt x="0" y="27592"/>
                  </a:lnTo>
                  <a:cubicBezTo>
                    <a:pt x="0" y="12353"/>
                    <a:pt x="12353" y="0"/>
                    <a:pt x="27592" y="0"/>
                  </a:cubicBezTo>
                  <a:close/>
                </a:path>
              </a:pathLst>
            </a:custGeom>
            <a:blipFill>
              <a:blip r:embed="rId4"/>
              <a:stretch>
                <a:fillRect l="-3859" r="-22063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55857" y="6276654"/>
            <a:ext cx="4238561" cy="2781747"/>
            <a:chOff x="0" y="0"/>
            <a:chExt cx="1238467" cy="812800"/>
          </a:xfrm>
        </p:grpSpPr>
        <p:sp>
          <p:nvSpPr>
            <p:cNvPr id="10" name="Freeform 10" descr="IMG_6230.JPG"/>
            <p:cNvSpPr/>
            <p:nvPr/>
          </p:nvSpPr>
          <p:spPr>
            <a:xfrm>
              <a:off x="0" y="0"/>
              <a:ext cx="1238467" cy="812800"/>
            </a:xfrm>
            <a:custGeom>
              <a:avLst/>
              <a:gdLst/>
              <a:ahLst/>
              <a:cxnLst/>
              <a:rect l="l" t="t" r="r" b="b"/>
              <a:pathLst>
                <a:path w="1238467" h="812800">
                  <a:moveTo>
                    <a:pt x="42011" y="0"/>
                  </a:moveTo>
                  <a:lnTo>
                    <a:pt x="1196456" y="0"/>
                  </a:lnTo>
                  <a:cubicBezTo>
                    <a:pt x="1219658" y="0"/>
                    <a:pt x="1238467" y="18809"/>
                    <a:pt x="1238467" y="42011"/>
                  </a:cubicBezTo>
                  <a:lnTo>
                    <a:pt x="1238467" y="770789"/>
                  </a:lnTo>
                  <a:cubicBezTo>
                    <a:pt x="1238467" y="793991"/>
                    <a:pt x="1219658" y="812800"/>
                    <a:pt x="1196456" y="812800"/>
                  </a:cubicBezTo>
                  <a:lnTo>
                    <a:pt x="42011" y="812800"/>
                  </a:lnTo>
                  <a:cubicBezTo>
                    <a:pt x="18809" y="812800"/>
                    <a:pt x="0" y="793991"/>
                    <a:pt x="0" y="770789"/>
                  </a:cubicBezTo>
                  <a:lnTo>
                    <a:pt x="0" y="42011"/>
                  </a:lnTo>
                  <a:cubicBezTo>
                    <a:pt x="0" y="18809"/>
                    <a:pt x="18809" y="0"/>
                    <a:pt x="42011" y="0"/>
                  </a:cubicBezTo>
                  <a:close/>
                </a:path>
              </a:pathLst>
            </a:custGeom>
            <a:blipFill>
              <a:blip r:embed="rId5"/>
              <a:stretch>
                <a:fillRect t="-10534" b="-3743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00255" y="4125958"/>
            <a:ext cx="4233583" cy="4932442"/>
            <a:chOff x="0" y="0"/>
            <a:chExt cx="879845" cy="10250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9845" cy="1025086"/>
            </a:xfrm>
            <a:custGeom>
              <a:avLst/>
              <a:gdLst/>
              <a:ahLst/>
              <a:cxnLst/>
              <a:rect l="l" t="t" r="r" b="b"/>
              <a:pathLst>
                <a:path w="879845" h="1025086">
                  <a:moveTo>
                    <a:pt x="42060" y="0"/>
                  </a:moveTo>
                  <a:lnTo>
                    <a:pt x="837785" y="0"/>
                  </a:lnTo>
                  <a:cubicBezTo>
                    <a:pt x="848940" y="0"/>
                    <a:pt x="859639" y="4431"/>
                    <a:pt x="867526" y="12319"/>
                  </a:cubicBezTo>
                  <a:cubicBezTo>
                    <a:pt x="875414" y="20207"/>
                    <a:pt x="879845" y="30905"/>
                    <a:pt x="879845" y="42060"/>
                  </a:cubicBezTo>
                  <a:lnTo>
                    <a:pt x="879845" y="983026"/>
                  </a:lnTo>
                  <a:cubicBezTo>
                    <a:pt x="879845" y="994181"/>
                    <a:pt x="875414" y="1004879"/>
                    <a:pt x="867526" y="1012767"/>
                  </a:cubicBezTo>
                  <a:cubicBezTo>
                    <a:pt x="859639" y="1020655"/>
                    <a:pt x="848940" y="1025086"/>
                    <a:pt x="837785" y="1025086"/>
                  </a:cubicBezTo>
                  <a:lnTo>
                    <a:pt x="42060" y="1025086"/>
                  </a:lnTo>
                  <a:cubicBezTo>
                    <a:pt x="30905" y="1025086"/>
                    <a:pt x="20207" y="1020655"/>
                    <a:pt x="12319" y="1012767"/>
                  </a:cubicBezTo>
                  <a:cubicBezTo>
                    <a:pt x="4431" y="1004879"/>
                    <a:pt x="0" y="994181"/>
                    <a:pt x="0" y="983026"/>
                  </a:cubicBezTo>
                  <a:lnTo>
                    <a:pt x="0" y="42060"/>
                  </a:lnTo>
                  <a:cubicBezTo>
                    <a:pt x="0" y="30905"/>
                    <a:pt x="4431" y="20207"/>
                    <a:pt x="12319" y="12319"/>
                  </a:cubicBezTo>
                  <a:cubicBezTo>
                    <a:pt x="20207" y="4431"/>
                    <a:pt x="30905" y="0"/>
                    <a:pt x="42060" y="0"/>
                  </a:cubicBezTo>
                  <a:close/>
                </a:path>
              </a:pathLst>
            </a:custGeom>
            <a:blipFill>
              <a:blip r:embed="rId6"/>
              <a:stretch>
                <a:fillRect t="-25184" b="-27235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253996" y="1596972"/>
            <a:ext cx="6802801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0" lvl="1" indent="-237490" algn="l">
              <a:lnSpc>
                <a:spcPts val="308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為學校提供一個 ‘中華文化’ 為主題的工作坊</a:t>
            </a:r>
          </a:p>
          <a:p>
            <a:pPr marL="474980" lvl="1" indent="-237490" algn="l">
              <a:lnSpc>
                <a:spcPts val="308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配合學生動手實踐校內的跨學科作品(手繪畫作)</a:t>
            </a:r>
          </a:p>
          <a:p>
            <a:pPr marL="474980" lvl="1" indent="-237490" algn="l">
              <a:lnSpc>
                <a:spcPts val="308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透過3D打印及AI原素呈現於大眾</a:t>
            </a:r>
          </a:p>
          <a:p>
            <a:pPr marL="474980" lvl="1" indent="-237490" algn="l">
              <a:lnSpc>
                <a:spcPts val="3080"/>
              </a:lnSpc>
              <a:buFont typeface="Arial" panose="020B0604020202020204"/>
              <a:buChar char="•"/>
            </a:pPr>
            <a:r>
              <a:rPr lang="en-US" sz="22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3D建模課程獲得教育局創新教學獎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355857" y="3132957"/>
            <a:ext cx="4238561" cy="2781747"/>
            <a:chOff x="0" y="0"/>
            <a:chExt cx="1238467" cy="812800"/>
          </a:xfrm>
        </p:grpSpPr>
        <p:sp>
          <p:nvSpPr>
            <p:cNvPr id="15" name="Freeform 15" descr="_DSC0594.jpg"/>
            <p:cNvSpPr/>
            <p:nvPr/>
          </p:nvSpPr>
          <p:spPr>
            <a:xfrm>
              <a:off x="0" y="0"/>
              <a:ext cx="1238467" cy="812800"/>
            </a:xfrm>
            <a:custGeom>
              <a:avLst/>
              <a:gdLst/>
              <a:ahLst/>
              <a:cxnLst/>
              <a:rect l="l" t="t" r="r" b="b"/>
              <a:pathLst>
                <a:path w="1238467" h="812800">
                  <a:moveTo>
                    <a:pt x="42011" y="0"/>
                  </a:moveTo>
                  <a:lnTo>
                    <a:pt x="1196456" y="0"/>
                  </a:lnTo>
                  <a:cubicBezTo>
                    <a:pt x="1219658" y="0"/>
                    <a:pt x="1238467" y="18809"/>
                    <a:pt x="1238467" y="42011"/>
                  </a:cubicBezTo>
                  <a:lnTo>
                    <a:pt x="1238467" y="770789"/>
                  </a:lnTo>
                  <a:cubicBezTo>
                    <a:pt x="1238467" y="793991"/>
                    <a:pt x="1219658" y="812800"/>
                    <a:pt x="1196456" y="812800"/>
                  </a:cubicBezTo>
                  <a:lnTo>
                    <a:pt x="42011" y="812800"/>
                  </a:lnTo>
                  <a:cubicBezTo>
                    <a:pt x="18809" y="812800"/>
                    <a:pt x="0" y="793991"/>
                    <a:pt x="0" y="770789"/>
                  </a:cubicBezTo>
                  <a:lnTo>
                    <a:pt x="0" y="42011"/>
                  </a:lnTo>
                  <a:cubicBezTo>
                    <a:pt x="0" y="18809"/>
                    <a:pt x="18809" y="0"/>
                    <a:pt x="42011" y="0"/>
                  </a:cubicBezTo>
                  <a:close/>
                </a:path>
              </a:pathLst>
            </a:custGeom>
            <a:blipFill>
              <a:blip r:embed="rId7"/>
              <a:stretch>
                <a:fillRect l="-7574" t="-3098" r="-12003" b="-1836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332379" y="481655"/>
            <a:ext cx="2554928" cy="1681607"/>
          </a:xfrm>
          <a:custGeom>
            <a:avLst/>
            <a:gdLst/>
            <a:ahLst/>
            <a:cxnLst/>
            <a:rect l="l" t="t" r="r" b="b"/>
            <a:pathLst>
              <a:path w="2554928" h="1681607">
                <a:moveTo>
                  <a:pt x="0" y="0"/>
                </a:moveTo>
                <a:lnTo>
                  <a:pt x="2554928" y="0"/>
                </a:lnTo>
                <a:lnTo>
                  <a:pt x="2554928" y="1681607"/>
                </a:lnTo>
                <a:lnTo>
                  <a:pt x="0" y="1681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7" name="Freeform 17"/>
          <p:cNvSpPr/>
          <p:nvPr/>
        </p:nvSpPr>
        <p:spPr>
          <a:xfrm>
            <a:off x="12178792" y="10059937"/>
            <a:ext cx="1789048" cy="454127"/>
          </a:xfrm>
          <a:custGeom>
            <a:avLst/>
            <a:gdLst/>
            <a:ahLst/>
            <a:cxnLst/>
            <a:rect l="l" t="t" r="r" b="b"/>
            <a:pathLst>
              <a:path w="1789048" h="454127">
                <a:moveTo>
                  <a:pt x="0" y="0"/>
                </a:moveTo>
                <a:lnTo>
                  <a:pt x="1789048" y="0"/>
                </a:lnTo>
                <a:lnTo>
                  <a:pt x="1789048" y="454126"/>
                </a:lnTo>
                <a:lnTo>
                  <a:pt x="0" y="45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8" name="Freeform 18"/>
          <p:cNvSpPr/>
          <p:nvPr/>
        </p:nvSpPr>
        <p:spPr>
          <a:xfrm>
            <a:off x="630339" y="1028700"/>
            <a:ext cx="2043290" cy="453239"/>
          </a:xfrm>
          <a:custGeom>
            <a:avLst/>
            <a:gdLst/>
            <a:ahLst/>
            <a:cxnLst/>
            <a:rect l="l" t="t" r="r" b="b"/>
            <a:pathLst>
              <a:path w="2043290" h="453239">
                <a:moveTo>
                  <a:pt x="0" y="0"/>
                </a:moveTo>
                <a:lnTo>
                  <a:pt x="2043290" y="0"/>
                </a:lnTo>
                <a:lnTo>
                  <a:pt x="2043290" y="453239"/>
                </a:lnTo>
                <a:lnTo>
                  <a:pt x="0" y="453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9" name="TextBox 19"/>
          <p:cNvSpPr txBox="1"/>
          <p:nvPr/>
        </p:nvSpPr>
        <p:spPr>
          <a:xfrm>
            <a:off x="8400255" y="453080"/>
            <a:ext cx="7255849" cy="72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sz="46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香港教育局  - 正向家長運動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855301" y="9239250"/>
            <a:ext cx="3323491" cy="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中華文化節 X</a:t>
            </a:r>
          </a:p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3D設計及打印工作坊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95357" y="4338548"/>
            <a:ext cx="428574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學生和家長接受教育局攝製隊採訪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13392" y="9401175"/>
            <a:ext cx="3323491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STEAM - 跨學科專題研習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5653231" y="1142948"/>
            <a:ext cx="12372270" cy="1739464"/>
            <a:chOff x="0" y="0"/>
            <a:chExt cx="37150475" cy="52231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50473" cy="5223125"/>
            </a:xfrm>
            <a:custGeom>
              <a:avLst/>
              <a:gdLst/>
              <a:ahLst/>
              <a:cxnLst/>
              <a:rect l="l" t="t" r="r" b="b"/>
              <a:pathLst>
                <a:path w="37150473" h="5223125">
                  <a:moveTo>
                    <a:pt x="37150473" y="5223125"/>
                  </a:moveTo>
                  <a:lnTo>
                    <a:pt x="0" y="5223125"/>
                  </a:lnTo>
                  <a:lnTo>
                    <a:pt x="0" y="0"/>
                  </a:lnTo>
                  <a:lnTo>
                    <a:pt x="37150473" y="5223125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4" name="Group 4"/>
          <p:cNvGrpSpPr/>
          <p:nvPr/>
        </p:nvGrpSpPr>
        <p:grpSpPr>
          <a:xfrm rot="6299330">
            <a:off x="15510165" y="2011572"/>
            <a:ext cx="6086242" cy="793343"/>
            <a:chOff x="0" y="0"/>
            <a:chExt cx="22678878" cy="29561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78878" cy="2956197"/>
            </a:xfrm>
            <a:custGeom>
              <a:avLst/>
              <a:gdLst/>
              <a:ahLst/>
              <a:cxnLst/>
              <a:rect l="l" t="t" r="r" b="b"/>
              <a:pathLst>
                <a:path w="22678878" h="2956197">
                  <a:moveTo>
                    <a:pt x="22678878" y="2956197"/>
                  </a:moveTo>
                  <a:lnTo>
                    <a:pt x="0" y="2956197"/>
                  </a:lnTo>
                  <a:lnTo>
                    <a:pt x="0" y="0"/>
                  </a:lnTo>
                  <a:lnTo>
                    <a:pt x="22678878" y="2956197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76950" y="570591"/>
            <a:ext cx="5239392" cy="3481080"/>
            <a:chOff x="0" y="0"/>
            <a:chExt cx="6365240" cy="422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2"/>
              <a:stretch>
                <a:fillRect l="-2144" t="-22272" r="-12397" b="-7026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27344" y="5326592"/>
            <a:ext cx="4557702" cy="3028162"/>
            <a:chOff x="0" y="0"/>
            <a:chExt cx="6365240" cy="422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3"/>
              <a:stretch>
                <a:fillRect l="-7400" t="-70436" r="-6675" b="-58493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27344" y="2012680"/>
            <a:ext cx="4557702" cy="3028162"/>
            <a:chOff x="0" y="0"/>
            <a:chExt cx="6365240" cy="4229100"/>
          </a:xfrm>
        </p:grpSpPr>
        <p:sp>
          <p:nvSpPr>
            <p:cNvPr id="11" name="Freeform 11" descr="IMG_9122.HEIC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4"/>
              <a:stretch>
                <a:fillRect t="-50340" b="-50340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61302" y="570591"/>
            <a:ext cx="5239392" cy="3481080"/>
            <a:chOff x="0" y="0"/>
            <a:chExt cx="6365240" cy="4229100"/>
          </a:xfrm>
        </p:grpSpPr>
        <p:sp>
          <p:nvSpPr>
            <p:cNvPr id="13" name="Freeform 13" descr="IMG_9544.HEIC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5"/>
              <a:stretch>
                <a:fillRect l="-4657" t="-36187" b="-7383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4" name="Group 14"/>
          <p:cNvGrpSpPr/>
          <p:nvPr/>
        </p:nvGrpSpPr>
        <p:grpSpPr>
          <a:xfrm rot="-4396508">
            <a:off x="8731128" y="8878721"/>
            <a:ext cx="5298775" cy="1401989"/>
            <a:chOff x="0" y="0"/>
            <a:chExt cx="15910741" cy="42097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910740" cy="4209781"/>
            </a:xfrm>
            <a:custGeom>
              <a:avLst/>
              <a:gdLst/>
              <a:ahLst/>
              <a:cxnLst/>
              <a:rect l="l" t="t" r="r" b="b"/>
              <a:pathLst>
                <a:path w="15910740" h="4209781">
                  <a:moveTo>
                    <a:pt x="15910740" y="4209781"/>
                  </a:moveTo>
                  <a:lnTo>
                    <a:pt x="0" y="4209781"/>
                  </a:lnTo>
                  <a:lnTo>
                    <a:pt x="0" y="0"/>
                  </a:lnTo>
                  <a:lnTo>
                    <a:pt x="15910740" y="4209781"/>
                  </a:lnTo>
                  <a:close/>
                </a:path>
              </a:pathLst>
            </a:custGeom>
            <a:solidFill>
              <a:srgbClr val="7E004D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261302" y="5450417"/>
            <a:ext cx="5239392" cy="3481080"/>
            <a:chOff x="0" y="0"/>
            <a:chExt cx="6365240" cy="4229100"/>
          </a:xfrm>
        </p:grpSpPr>
        <p:sp>
          <p:nvSpPr>
            <p:cNvPr id="17" name="Freeform 17" descr="Imagen de WhatsApp 2024-05-21 a las 15.34.31_2f02da4a.jpg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6"/>
              <a:stretch>
                <a:fillRect l="-11954" t="-20310" r="-1634" b="-7912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376950" y="5450417"/>
            <a:ext cx="5239392" cy="3481080"/>
            <a:chOff x="0" y="0"/>
            <a:chExt cx="6365240" cy="4229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7"/>
              <a:stretch>
                <a:fillRect l="-9633" t="-19390" r="-3554" b="-8378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029909" y="6738018"/>
            <a:ext cx="257918" cy="25791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A34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83394" y="723656"/>
            <a:ext cx="3845603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課程教育合作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96935" y="4653488"/>
            <a:ext cx="4199423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教授專科護士3D打印的專業醫療用具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12307" y="8551127"/>
            <a:ext cx="218777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聖公會偉倫小學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431456" y="4223954"/>
            <a:ext cx="2899086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VTC展亮課程規劃項目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185898" y="4223954"/>
            <a:ext cx="362149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靈實醫院 - 專業3D打印課程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74599" y="9109450"/>
            <a:ext cx="3412799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賽馬會健生青年空間(青協)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35398" y="9102948"/>
            <a:ext cx="272249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基督教勵行會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244096" y="9538075"/>
            <a:ext cx="350509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讓大小朋友輕鬆體驗3D打印樂趣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2905" y="9109450"/>
            <a:ext cx="514658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透過STEAM - 活動式學習3D打印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提升專注力, 培養創新思維, 數位素養及軟技能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81482" y="4672538"/>
            <a:ext cx="4999033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學生學會掌握數位製造技術與問題解決能力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81287" y="9566650"/>
            <a:ext cx="4199423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課程學習三維思考能力, 問題解決能力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9942657" y="7258675"/>
            <a:ext cx="257918" cy="2579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A34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226377" y="5777554"/>
            <a:ext cx="201263" cy="201263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A34"/>
            </a:solidFill>
          </p:spPr>
          <p:txBody>
            <a:bodyPr/>
            <a:lstStyle/>
            <a:p>
              <a:endParaRPr lang="en-HK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685351" y="6188942"/>
            <a:ext cx="12372270" cy="3389958"/>
            <a:chOff x="0" y="0"/>
            <a:chExt cx="37150475" cy="101790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150473" cy="10179098"/>
            </a:xfrm>
            <a:custGeom>
              <a:avLst/>
              <a:gdLst/>
              <a:ahLst/>
              <a:cxnLst/>
              <a:rect l="l" t="t" r="r" b="b"/>
              <a:pathLst>
                <a:path w="37150473" h="10179098">
                  <a:moveTo>
                    <a:pt x="37150473" y="10179098"/>
                  </a:moveTo>
                  <a:lnTo>
                    <a:pt x="0" y="10179098"/>
                  </a:lnTo>
                  <a:lnTo>
                    <a:pt x="0" y="0"/>
                  </a:lnTo>
                  <a:lnTo>
                    <a:pt x="37150473" y="10179098"/>
                  </a:lnTo>
                  <a:close/>
                </a:path>
              </a:pathLst>
            </a:custGeom>
            <a:solidFill>
              <a:srgbClr val="8DF5FF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132990" y="733181"/>
            <a:ext cx="5239392" cy="3481080"/>
            <a:chOff x="0" y="0"/>
            <a:chExt cx="6365240" cy="422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2"/>
              <a:stretch>
                <a:fillRect l="-22966" r="-21293" b="-62844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7344" y="5326592"/>
            <a:ext cx="4557702" cy="3028162"/>
            <a:chOff x="0" y="0"/>
            <a:chExt cx="6365240" cy="422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3"/>
              <a:stretch>
                <a:fillRect l="-8304" t="-22635" r="-16354" b="-18082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27344" y="2012680"/>
            <a:ext cx="4557702" cy="3028162"/>
            <a:chOff x="0" y="0"/>
            <a:chExt cx="6365240" cy="4229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4"/>
              <a:stretch>
                <a:fillRect l="-140" t="-100612" b="-6713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0" name="Group 10"/>
          <p:cNvGrpSpPr/>
          <p:nvPr/>
        </p:nvGrpSpPr>
        <p:grpSpPr>
          <a:xfrm rot="-4396508">
            <a:off x="3761944" y="-3117095"/>
            <a:ext cx="7320730" cy="2690224"/>
            <a:chOff x="0" y="0"/>
            <a:chExt cx="21982108" cy="80779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982108" cy="8077992"/>
            </a:xfrm>
            <a:custGeom>
              <a:avLst/>
              <a:gdLst/>
              <a:ahLst/>
              <a:cxnLst/>
              <a:rect l="l" t="t" r="r" b="b"/>
              <a:pathLst>
                <a:path w="21982108" h="8077992">
                  <a:moveTo>
                    <a:pt x="21982108" y="8077992"/>
                  </a:moveTo>
                  <a:lnTo>
                    <a:pt x="0" y="8077992"/>
                  </a:lnTo>
                  <a:lnTo>
                    <a:pt x="0" y="0"/>
                  </a:lnTo>
                  <a:lnTo>
                    <a:pt x="21982108" y="8077992"/>
                  </a:lnTo>
                  <a:close/>
                </a:path>
              </a:pathLst>
            </a:custGeom>
            <a:solidFill>
              <a:srgbClr val="F4CE14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61302" y="733181"/>
            <a:ext cx="5239392" cy="3481080"/>
            <a:chOff x="0" y="0"/>
            <a:chExt cx="6365240" cy="422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5"/>
              <a:stretch>
                <a:fillRect l="-3480" t="-5326" r="-122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4" name="Group 14"/>
          <p:cNvGrpSpPr/>
          <p:nvPr/>
        </p:nvGrpSpPr>
        <p:grpSpPr>
          <a:xfrm rot="-4396508">
            <a:off x="10696528" y="5133901"/>
            <a:ext cx="7320730" cy="4607056"/>
            <a:chOff x="0" y="0"/>
            <a:chExt cx="21982108" cy="138337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82108" cy="13833704"/>
            </a:xfrm>
            <a:custGeom>
              <a:avLst/>
              <a:gdLst/>
              <a:ahLst/>
              <a:cxnLst/>
              <a:rect l="l" t="t" r="r" b="b"/>
              <a:pathLst>
                <a:path w="21982108" h="13833704">
                  <a:moveTo>
                    <a:pt x="21982108" y="13833704"/>
                  </a:moveTo>
                  <a:lnTo>
                    <a:pt x="0" y="13833704"/>
                  </a:lnTo>
                  <a:lnTo>
                    <a:pt x="0" y="0"/>
                  </a:lnTo>
                  <a:lnTo>
                    <a:pt x="21982108" y="13833704"/>
                  </a:lnTo>
                  <a:close/>
                </a:path>
              </a:pathLst>
            </a:custGeom>
            <a:solidFill>
              <a:srgbClr val="D6FFA3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261302" y="5431997"/>
            <a:ext cx="5239392" cy="3481080"/>
            <a:chOff x="0" y="0"/>
            <a:chExt cx="6365240" cy="4229100"/>
          </a:xfrm>
        </p:grpSpPr>
        <p:sp>
          <p:nvSpPr>
            <p:cNvPr id="17" name="Freeform 17"/>
            <p:cNvSpPr/>
            <p:nvPr/>
          </p:nvSpPr>
          <p:spPr>
            <a:xfrm rot="-3664583">
              <a:off x="-58919" y="-1545233"/>
              <a:ext cx="6483042" cy="7319762"/>
            </a:xfrm>
            <a:custGeom>
              <a:avLst/>
              <a:gdLst/>
              <a:ahLst/>
              <a:cxnLst/>
              <a:rect l="l" t="t" r="r" b="b"/>
              <a:pathLst>
                <a:path w="6483042" h="7319762">
                  <a:moveTo>
                    <a:pt x="2729761" y="7105730"/>
                  </a:moveTo>
                  <a:lnTo>
                    <a:pt x="51732" y="2259211"/>
                  </a:lnTo>
                  <a:cubicBezTo>
                    <a:pt x="-58828" y="2059125"/>
                    <a:pt x="13786" y="1807157"/>
                    <a:pt x="212760" y="1697210"/>
                  </a:cubicBezTo>
                  <a:lnTo>
                    <a:pt x="3190702" y="51696"/>
                  </a:lnTo>
                  <a:cubicBezTo>
                    <a:pt x="3390787" y="-58864"/>
                    <a:pt x="3642756" y="13750"/>
                    <a:pt x="3753317" y="213836"/>
                  </a:cubicBezTo>
                  <a:lnTo>
                    <a:pt x="6431346" y="5060355"/>
                  </a:lnTo>
                  <a:cubicBezTo>
                    <a:pt x="6541907" y="5260440"/>
                    <a:pt x="6469292" y="5512409"/>
                    <a:pt x="6269206" y="5622970"/>
                  </a:cubicBezTo>
                  <a:lnTo>
                    <a:pt x="3291265" y="7268484"/>
                  </a:lnTo>
                  <a:cubicBezTo>
                    <a:pt x="3092291" y="7378430"/>
                    <a:pt x="2840322" y="7305816"/>
                    <a:pt x="2729761" y="7105730"/>
                  </a:cubicBezTo>
                  <a:close/>
                </a:path>
              </a:pathLst>
            </a:custGeom>
            <a:blipFill>
              <a:blip r:embed="rId6"/>
              <a:stretch>
                <a:fillRect l="-7139" r="-222" b="-9781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376950" y="5450417"/>
            <a:ext cx="5239392" cy="3481080"/>
            <a:chOff x="0" y="0"/>
            <a:chExt cx="6365240" cy="4229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65240" cy="4229100"/>
            </a:xfrm>
            <a:custGeom>
              <a:avLst/>
              <a:gdLst/>
              <a:ahLst/>
              <a:cxnLst/>
              <a:rect l="l" t="t" r="r" b="b"/>
              <a:pathLst>
                <a:path w="6365240" h="4229100">
                  <a:moveTo>
                    <a:pt x="5951220" y="4229100"/>
                  </a:moveTo>
                  <a:lnTo>
                    <a:pt x="414020" y="4229100"/>
                  </a:lnTo>
                  <a:cubicBezTo>
                    <a:pt x="185420" y="4229100"/>
                    <a:pt x="0" y="4043680"/>
                    <a:pt x="0" y="3816350"/>
                  </a:cubicBezTo>
                  <a:lnTo>
                    <a:pt x="0" y="414020"/>
                  </a:lnTo>
                  <a:cubicBezTo>
                    <a:pt x="0" y="185420"/>
                    <a:pt x="185420" y="0"/>
                    <a:pt x="414020" y="0"/>
                  </a:cubicBezTo>
                  <a:lnTo>
                    <a:pt x="5951220" y="0"/>
                  </a:lnTo>
                  <a:cubicBezTo>
                    <a:pt x="6179820" y="0"/>
                    <a:pt x="6365240" y="185420"/>
                    <a:pt x="6365240" y="414020"/>
                  </a:cubicBezTo>
                  <a:lnTo>
                    <a:pt x="6365240" y="3816350"/>
                  </a:lnTo>
                  <a:cubicBezTo>
                    <a:pt x="6365240" y="4043680"/>
                    <a:pt x="6179820" y="4229100"/>
                    <a:pt x="5951220" y="4229100"/>
                  </a:cubicBezTo>
                  <a:close/>
                </a:path>
              </a:pathLst>
            </a:custGeom>
            <a:blipFill>
              <a:blip r:embed="rId7"/>
              <a:stretch>
                <a:fillRect l="-5666" t="-19780" r="-444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83394" y="723656"/>
            <a:ext cx="3845603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Catamaran Heavy" panose="00000A00000000000000"/>
                <a:ea typeface="Catamaran Heavy" panose="00000A00000000000000"/>
                <a:cs typeface="Catamaran Heavy" panose="00000A00000000000000"/>
                <a:sym typeface="Catamaran Heavy" panose="00000A00000000000000"/>
              </a:rPr>
              <a:t>課程元素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91460" y="8569548"/>
            <a:ext cx="2829472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A.I_ 編程配合3D硬件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73574" y="4386544"/>
            <a:ext cx="2687024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主題式學習 (節日)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251509" y="4386544"/>
            <a:ext cx="1490274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活動式學習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24246" y="9102948"/>
            <a:ext cx="211350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創意及藝術應用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35398" y="9102948"/>
            <a:ext cx="272249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Chakra Petch" panose="00000500000000000000"/>
                <a:ea typeface="Chakra Petch" panose="00000500000000000000"/>
                <a:cs typeface="Chakra Petch" panose="00000500000000000000"/>
                <a:sym typeface="Chakra Petch" panose="00000500000000000000"/>
              </a:rPr>
              <a:t>Design Thinking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1719" y="2318785"/>
            <a:ext cx="4216108" cy="4174776"/>
            <a:chOff x="0" y="0"/>
            <a:chExt cx="5621478" cy="55663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17318"/>
            <a:stretch>
              <a:fillRect/>
            </a:stretch>
          </p:blipFill>
          <p:spPr>
            <a:xfrm>
              <a:off x="0" y="0"/>
              <a:ext cx="5621478" cy="5566368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877220" y="9506753"/>
            <a:ext cx="1171762" cy="641273"/>
          </a:xfrm>
          <a:custGeom>
            <a:avLst/>
            <a:gdLst/>
            <a:ahLst/>
            <a:cxnLst/>
            <a:rect l="l" t="t" r="r" b="b"/>
            <a:pathLst>
              <a:path w="1171762" h="641273">
                <a:moveTo>
                  <a:pt x="0" y="0"/>
                </a:moveTo>
                <a:lnTo>
                  <a:pt x="1171762" y="0"/>
                </a:lnTo>
                <a:lnTo>
                  <a:pt x="1171762" y="641274"/>
                </a:lnTo>
                <a:lnTo>
                  <a:pt x="0" y="641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5" name="Freeform 5"/>
          <p:cNvSpPr/>
          <p:nvPr/>
        </p:nvSpPr>
        <p:spPr>
          <a:xfrm>
            <a:off x="16021092" y="7053114"/>
            <a:ext cx="1712257" cy="1739264"/>
          </a:xfrm>
          <a:custGeom>
            <a:avLst/>
            <a:gdLst/>
            <a:ahLst/>
            <a:cxnLst/>
            <a:rect l="l" t="t" r="r" b="b"/>
            <a:pathLst>
              <a:path w="1712257" h="1739264">
                <a:moveTo>
                  <a:pt x="0" y="0"/>
                </a:moveTo>
                <a:lnTo>
                  <a:pt x="1712257" y="0"/>
                </a:lnTo>
                <a:lnTo>
                  <a:pt x="1712257" y="1739264"/>
                </a:lnTo>
                <a:lnTo>
                  <a:pt x="0" y="1739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992" t="-25920" r="-20246" b="-40850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6" name="Group 6"/>
          <p:cNvGrpSpPr/>
          <p:nvPr/>
        </p:nvGrpSpPr>
        <p:grpSpPr>
          <a:xfrm>
            <a:off x="13717827" y="2318785"/>
            <a:ext cx="4216108" cy="4174776"/>
            <a:chOff x="0" y="0"/>
            <a:chExt cx="5621478" cy="556636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9225" r="14219"/>
            <a:stretch>
              <a:fillRect/>
            </a:stretch>
          </p:blipFill>
          <p:spPr>
            <a:xfrm>
              <a:off x="0" y="0"/>
              <a:ext cx="5621478" cy="5566368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-10800000">
            <a:off x="-234604" y="344902"/>
            <a:ext cx="3134074" cy="683798"/>
          </a:xfrm>
          <a:custGeom>
            <a:avLst/>
            <a:gdLst/>
            <a:ahLst/>
            <a:cxnLst/>
            <a:rect l="l" t="t" r="r" b="b"/>
            <a:pathLst>
              <a:path w="3134074" h="683798">
                <a:moveTo>
                  <a:pt x="0" y="0"/>
                </a:moveTo>
                <a:lnTo>
                  <a:pt x="3134074" y="0"/>
                </a:lnTo>
                <a:lnTo>
                  <a:pt x="3134074" y="683798"/>
                </a:lnTo>
                <a:lnTo>
                  <a:pt x="0" y="683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9" name="Freeform 9"/>
          <p:cNvSpPr/>
          <p:nvPr/>
        </p:nvSpPr>
        <p:spPr>
          <a:xfrm>
            <a:off x="7001937" y="7053114"/>
            <a:ext cx="1620149" cy="1620149"/>
          </a:xfrm>
          <a:custGeom>
            <a:avLst/>
            <a:gdLst/>
            <a:ahLst/>
            <a:cxnLst/>
            <a:rect l="l" t="t" r="r" b="b"/>
            <a:pathLst>
              <a:path w="1620149" h="1620149">
                <a:moveTo>
                  <a:pt x="0" y="0"/>
                </a:moveTo>
                <a:lnTo>
                  <a:pt x="1620149" y="0"/>
                </a:lnTo>
                <a:lnTo>
                  <a:pt x="1620149" y="1620149"/>
                </a:lnTo>
                <a:lnTo>
                  <a:pt x="0" y="16201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0" name="Group 10"/>
          <p:cNvGrpSpPr/>
          <p:nvPr/>
        </p:nvGrpSpPr>
        <p:grpSpPr>
          <a:xfrm>
            <a:off x="718695" y="2318785"/>
            <a:ext cx="8071695" cy="4326314"/>
            <a:chOff x="0" y="0"/>
            <a:chExt cx="1250517" cy="6702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0517" cy="670259"/>
            </a:xfrm>
            <a:custGeom>
              <a:avLst/>
              <a:gdLst/>
              <a:ahLst/>
              <a:cxnLst/>
              <a:rect l="l" t="t" r="r" b="b"/>
              <a:pathLst>
                <a:path w="1250517" h="670259">
                  <a:moveTo>
                    <a:pt x="0" y="0"/>
                  </a:moveTo>
                  <a:lnTo>
                    <a:pt x="1250517" y="0"/>
                  </a:lnTo>
                  <a:lnTo>
                    <a:pt x="1250517" y="670259"/>
                  </a:lnTo>
                  <a:lnTo>
                    <a:pt x="0" y="670259"/>
                  </a:lnTo>
                  <a:close/>
                </a:path>
              </a:pathLst>
            </a:custGeom>
            <a:blipFill>
              <a:blip r:embed="rId10"/>
              <a:stretch>
                <a:fillRect l="-718" t="-3714" r="-811" b="-669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94142" y="928607"/>
            <a:ext cx="2879587" cy="492148"/>
          </a:xfrm>
          <a:custGeom>
            <a:avLst/>
            <a:gdLst/>
            <a:ahLst/>
            <a:cxnLst/>
            <a:rect l="l" t="t" r="r" b="b"/>
            <a:pathLst>
              <a:path w="2879587" h="492148">
                <a:moveTo>
                  <a:pt x="0" y="0"/>
                </a:moveTo>
                <a:lnTo>
                  <a:pt x="2879587" y="0"/>
                </a:lnTo>
                <a:lnTo>
                  <a:pt x="2879587" y="492147"/>
                </a:lnTo>
                <a:lnTo>
                  <a:pt x="0" y="4921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3" name="Freeform 13"/>
          <p:cNvSpPr/>
          <p:nvPr/>
        </p:nvSpPr>
        <p:spPr>
          <a:xfrm rot="5400000">
            <a:off x="-565579" y="7929920"/>
            <a:ext cx="1712365" cy="856183"/>
          </a:xfrm>
          <a:custGeom>
            <a:avLst/>
            <a:gdLst/>
            <a:ahLst/>
            <a:cxnLst/>
            <a:rect l="l" t="t" r="r" b="b"/>
            <a:pathLst>
              <a:path w="1712365" h="856183">
                <a:moveTo>
                  <a:pt x="0" y="0"/>
                </a:moveTo>
                <a:lnTo>
                  <a:pt x="1712365" y="0"/>
                </a:lnTo>
                <a:lnTo>
                  <a:pt x="1712365" y="856183"/>
                </a:lnTo>
                <a:lnTo>
                  <a:pt x="0" y="856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4" name="Freeform 14"/>
          <p:cNvSpPr/>
          <p:nvPr/>
        </p:nvSpPr>
        <p:spPr>
          <a:xfrm>
            <a:off x="7119650" y="9060616"/>
            <a:ext cx="1384723" cy="307157"/>
          </a:xfrm>
          <a:custGeom>
            <a:avLst/>
            <a:gdLst/>
            <a:ahLst/>
            <a:cxnLst/>
            <a:rect l="l" t="t" r="r" b="b"/>
            <a:pathLst>
              <a:path w="1384723" h="307157">
                <a:moveTo>
                  <a:pt x="0" y="0"/>
                </a:moveTo>
                <a:lnTo>
                  <a:pt x="1384723" y="0"/>
                </a:lnTo>
                <a:lnTo>
                  <a:pt x="1384723" y="307157"/>
                </a:lnTo>
                <a:lnTo>
                  <a:pt x="0" y="3071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5" name="TextBox 15"/>
          <p:cNvSpPr txBox="1"/>
          <p:nvPr/>
        </p:nvSpPr>
        <p:spPr>
          <a:xfrm>
            <a:off x="2593132" y="1363604"/>
            <a:ext cx="4322821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香港青年協會 x M21媒體空間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2433" y="7102299"/>
            <a:ext cx="5194373" cy="24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Bustyle創辦人鄧葦南先生與香港恒生大學校長何順文教授：</a:t>
            </a:r>
          </a:p>
          <a:p>
            <a:pPr marL="431800" lvl="1" indent="-215900" algn="l">
              <a:lnSpc>
                <a:spcPts val="2800"/>
              </a:lnSpc>
              <a:buFont typeface="Arial" panose="020B0604020202020204"/>
              <a:buChar char="•"/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受邀出席《傾．盡全力》訪談，分享香港文創產業發展現況</a:t>
            </a:r>
          </a:p>
          <a:p>
            <a:pPr marL="431800" lvl="1" indent="-215900" algn="l">
              <a:lnSpc>
                <a:spcPts val="2800"/>
              </a:lnSpc>
              <a:buFont typeface="Arial" panose="020B0604020202020204"/>
              <a:buChar char="•"/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探討如何利用香港獨特優勢，推動文創產業發展，提升區域地位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201E1E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972250" y="7171859"/>
            <a:ext cx="5725250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二次創作渣古豬咀：</a:t>
            </a:r>
          </a:p>
          <a:p>
            <a:pPr marL="431800" lvl="1" indent="-215900" algn="l">
              <a:lnSpc>
                <a:spcPts val="2800"/>
              </a:lnSpc>
              <a:buFont typeface="Arial" panose="020B0604020202020204"/>
              <a:buChar char="•"/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創作背景：COVID期間設計的口罩道具</a:t>
            </a:r>
          </a:p>
          <a:p>
            <a:pPr marL="431800" lvl="1" indent="-215900" algn="l">
              <a:lnSpc>
                <a:spcPts val="2800"/>
              </a:lnSpc>
              <a:buFont typeface="Arial" panose="020B0604020202020204"/>
              <a:buChar char="•"/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功能：減少口罩使用量，滿足市民需求</a:t>
            </a:r>
          </a:p>
          <a:p>
            <a:pPr marL="431800" lvl="1" indent="-215900" algn="l">
              <a:lnSpc>
                <a:spcPts val="28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000">
                <a:solidFill>
                  <a:srgbClr val="201E1E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影響：大受歡迎，獲《新假期》採訪，介紹Bustyle的獨特創作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3607" y="705485"/>
            <a:ext cx="3623893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0"/>
              </a:lnSpc>
            </a:pPr>
            <a:r>
              <a:rPr lang="en-US" sz="4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媒體報道 / 訪問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6314" y="4957578"/>
            <a:ext cx="974262" cy="533187"/>
          </a:xfrm>
          <a:custGeom>
            <a:avLst/>
            <a:gdLst/>
            <a:ahLst/>
            <a:cxnLst/>
            <a:rect l="l" t="t" r="r" b="b"/>
            <a:pathLst>
              <a:path w="974262" h="533187">
                <a:moveTo>
                  <a:pt x="0" y="0"/>
                </a:moveTo>
                <a:lnTo>
                  <a:pt x="974263" y="0"/>
                </a:lnTo>
                <a:lnTo>
                  <a:pt x="974263" y="533187"/>
                </a:lnTo>
                <a:lnTo>
                  <a:pt x="0" y="533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3" name="Group 3"/>
          <p:cNvGrpSpPr/>
          <p:nvPr/>
        </p:nvGrpSpPr>
        <p:grpSpPr>
          <a:xfrm rot="2700000">
            <a:off x="11531254" y="2300072"/>
            <a:ext cx="12372270" cy="2111365"/>
            <a:chOff x="0" y="0"/>
            <a:chExt cx="37150475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50473" cy="6339840"/>
            </a:xfrm>
            <a:custGeom>
              <a:avLst/>
              <a:gdLst/>
              <a:ahLst/>
              <a:cxnLst/>
              <a:rect l="l" t="t" r="r" b="b"/>
              <a:pathLst>
                <a:path w="37150473" h="6339840">
                  <a:moveTo>
                    <a:pt x="37150473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37150473" y="6339840"/>
                  </a:lnTo>
                  <a:close/>
                </a:path>
              </a:pathLst>
            </a:custGeom>
            <a:solidFill>
              <a:srgbClr val="2A9190"/>
            </a:solid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82447" y="619466"/>
            <a:ext cx="6034943" cy="3832590"/>
            <a:chOff x="0" y="0"/>
            <a:chExt cx="1293829" cy="8216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3829" cy="821668"/>
            </a:xfrm>
            <a:custGeom>
              <a:avLst/>
              <a:gdLst/>
              <a:ahLst/>
              <a:cxnLst/>
              <a:rect l="l" t="t" r="r" b="b"/>
              <a:pathLst>
                <a:path w="1293829" h="821668">
                  <a:moveTo>
                    <a:pt x="29506" y="0"/>
                  </a:moveTo>
                  <a:lnTo>
                    <a:pt x="1264324" y="0"/>
                  </a:lnTo>
                  <a:cubicBezTo>
                    <a:pt x="1280619" y="0"/>
                    <a:pt x="1293829" y="13210"/>
                    <a:pt x="1293829" y="29506"/>
                  </a:cubicBezTo>
                  <a:lnTo>
                    <a:pt x="1293829" y="792162"/>
                  </a:lnTo>
                  <a:cubicBezTo>
                    <a:pt x="1293829" y="808458"/>
                    <a:pt x="1280619" y="821668"/>
                    <a:pt x="1264324" y="821668"/>
                  </a:cubicBezTo>
                  <a:lnTo>
                    <a:pt x="29506" y="821668"/>
                  </a:lnTo>
                  <a:cubicBezTo>
                    <a:pt x="13210" y="821668"/>
                    <a:pt x="0" y="808458"/>
                    <a:pt x="0" y="792162"/>
                  </a:cubicBezTo>
                  <a:lnTo>
                    <a:pt x="0" y="29506"/>
                  </a:lnTo>
                  <a:cubicBezTo>
                    <a:pt x="0" y="13210"/>
                    <a:pt x="13210" y="0"/>
                    <a:pt x="29506" y="0"/>
                  </a:cubicBezTo>
                  <a:close/>
                </a:path>
              </a:pathLst>
            </a:custGeom>
            <a:blipFill>
              <a:blip r:embed="rId4"/>
              <a:stretch>
                <a:fillRect t="-33785" r="-4095" b="-157615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7949" y="619466"/>
            <a:ext cx="4422400" cy="3832590"/>
            <a:chOff x="0" y="0"/>
            <a:chExt cx="93788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7885" cy="812800"/>
            </a:xfrm>
            <a:custGeom>
              <a:avLst/>
              <a:gdLst/>
              <a:ahLst/>
              <a:cxnLst/>
              <a:rect l="l" t="t" r="r" b="b"/>
              <a:pathLst>
                <a:path w="937885" h="812800">
                  <a:moveTo>
                    <a:pt x="40264" y="0"/>
                  </a:moveTo>
                  <a:lnTo>
                    <a:pt x="897620" y="0"/>
                  </a:lnTo>
                  <a:cubicBezTo>
                    <a:pt x="908299" y="0"/>
                    <a:pt x="918540" y="4242"/>
                    <a:pt x="926091" y="11793"/>
                  </a:cubicBezTo>
                  <a:cubicBezTo>
                    <a:pt x="933642" y="19344"/>
                    <a:pt x="937885" y="29585"/>
                    <a:pt x="937885" y="40264"/>
                  </a:cubicBezTo>
                  <a:lnTo>
                    <a:pt x="937885" y="772536"/>
                  </a:lnTo>
                  <a:cubicBezTo>
                    <a:pt x="937885" y="783215"/>
                    <a:pt x="933642" y="793456"/>
                    <a:pt x="926091" y="801007"/>
                  </a:cubicBezTo>
                  <a:cubicBezTo>
                    <a:pt x="918540" y="808558"/>
                    <a:pt x="908299" y="812800"/>
                    <a:pt x="897620" y="812800"/>
                  </a:cubicBezTo>
                  <a:lnTo>
                    <a:pt x="40264" y="812800"/>
                  </a:lnTo>
                  <a:cubicBezTo>
                    <a:pt x="29585" y="812800"/>
                    <a:pt x="19344" y="808558"/>
                    <a:pt x="11793" y="801007"/>
                  </a:cubicBezTo>
                  <a:cubicBezTo>
                    <a:pt x="4242" y="793456"/>
                    <a:pt x="0" y="783215"/>
                    <a:pt x="0" y="772536"/>
                  </a:cubicBezTo>
                  <a:lnTo>
                    <a:pt x="0" y="40264"/>
                  </a:lnTo>
                  <a:cubicBezTo>
                    <a:pt x="0" y="29585"/>
                    <a:pt x="4242" y="19344"/>
                    <a:pt x="11793" y="11793"/>
                  </a:cubicBezTo>
                  <a:cubicBezTo>
                    <a:pt x="19344" y="4242"/>
                    <a:pt x="29585" y="0"/>
                    <a:pt x="40264" y="0"/>
                  </a:cubicBezTo>
                  <a:close/>
                </a:path>
              </a:pathLst>
            </a:custGeom>
            <a:blipFill>
              <a:blip r:embed="rId5"/>
              <a:stretch>
                <a:fillRect t="-46658" b="-58296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7949" y="5731828"/>
            <a:ext cx="4422400" cy="3416364"/>
            <a:chOff x="0" y="0"/>
            <a:chExt cx="924246" cy="713993"/>
          </a:xfrm>
        </p:grpSpPr>
        <p:sp>
          <p:nvSpPr>
            <p:cNvPr id="10" name="Freeform 10" descr="DSC02124.jpg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40264" y="0"/>
                  </a:moveTo>
                  <a:lnTo>
                    <a:pt x="883982" y="0"/>
                  </a:lnTo>
                  <a:cubicBezTo>
                    <a:pt x="906219" y="0"/>
                    <a:pt x="924246" y="18027"/>
                    <a:pt x="924246" y="40264"/>
                  </a:cubicBezTo>
                  <a:lnTo>
                    <a:pt x="924246" y="673728"/>
                  </a:lnTo>
                  <a:cubicBezTo>
                    <a:pt x="924246" y="684407"/>
                    <a:pt x="920004" y="694648"/>
                    <a:pt x="912453" y="702199"/>
                  </a:cubicBezTo>
                  <a:cubicBezTo>
                    <a:pt x="904902" y="709750"/>
                    <a:pt x="894661" y="713993"/>
                    <a:pt x="883982" y="713993"/>
                  </a:cubicBezTo>
                  <a:lnTo>
                    <a:pt x="40264" y="713993"/>
                  </a:lnTo>
                  <a:cubicBezTo>
                    <a:pt x="29585" y="713993"/>
                    <a:pt x="19344" y="709750"/>
                    <a:pt x="11793" y="702199"/>
                  </a:cubicBezTo>
                  <a:cubicBezTo>
                    <a:pt x="4242" y="694648"/>
                    <a:pt x="0" y="684407"/>
                    <a:pt x="0" y="673728"/>
                  </a:cubicBezTo>
                  <a:lnTo>
                    <a:pt x="0" y="40264"/>
                  </a:lnTo>
                  <a:cubicBezTo>
                    <a:pt x="0" y="29585"/>
                    <a:pt x="4242" y="19344"/>
                    <a:pt x="11793" y="11793"/>
                  </a:cubicBezTo>
                  <a:cubicBezTo>
                    <a:pt x="19344" y="4242"/>
                    <a:pt x="29585" y="0"/>
                    <a:pt x="40264" y="0"/>
                  </a:cubicBezTo>
                  <a:close/>
                </a:path>
              </a:pathLst>
            </a:custGeom>
            <a:blipFill>
              <a:blip r:embed="rId6"/>
              <a:stretch>
                <a:fillRect l="-8410" r="-28884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551140" y="2132808"/>
            <a:ext cx="1771574" cy="1752989"/>
          </a:xfrm>
          <a:custGeom>
            <a:avLst/>
            <a:gdLst/>
            <a:ahLst/>
            <a:cxnLst/>
            <a:rect l="l" t="t" r="r" b="b"/>
            <a:pathLst>
              <a:path w="1771574" h="1752989">
                <a:moveTo>
                  <a:pt x="0" y="0"/>
                </a:moveTo>
                <a:lnTo>
                  <a:pt x="1771574" y="0"/>
                </a:lnTo>
                <a:lnTo>
                  <a:pt x="1771574" y="1752989"/>
                </a:lnTo>
                <a:lnTo>
                  <a:pt x="0" y="17529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285" t="-25816" r="-17720" b="-40249"/>
            </a:stretch>
          </a:blipFill>
        </p:spPr>
        <p:txBody>
          <a:bodyPr/>
          <a:lstStyle/>
          <a:p>
            <a:endParaRPr lang="en-HK"/>
          </a:p>
        </p:txBody>
      </p:sp>
      <p:grpSp>
        <p:nvGrpSpPr>
          <p:cNvPr id="12" name="Group 12"/>
          <p:cNvGrpSpPr/>
          <p:nvPr/>
        </p:nvGrpSpPr>
        <p:grpSpPr>
          <a:xfrm>
            <a:off x="5813257" y="4790809"/>
            <a:ext cx="5640527" cy="4357384"/>
            <a:chOff x="0" y="0"/>
            <a:chExt cx="924246" cy="7139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24246" cy="713993"/>
            </a:xfrm>
            <a:custGeom>
              <a:avLst/>
              <a:gdLst/>
              <a:ahLst/>
              <a:cxnLst/>
              <a:rect l="l" t="t" r="r" b="b"/>
              <a:pathLst>
                <a:path w="924246" h="713993">
                  <a:moveTo>
                    <a:pt x="31569" y="0"/>
                  </a:moveTo>
                  <a:lnTo>
                    <a:pt x="892677" y="0"/>
                  </a:lnTo>
                  <a:cubicBezTo>
                    <a:pt x="910112" y="0"/>
                    <a:pt x="924246" y="14134"/>
                    <a:pt x="924246" y="31569"/>
                  </a:cubicBezTo>
                  <a:lnTo>
                    <a:pt x="924246" y="682424"/>
                  </a:lnTo>
                  <a:cubicBezTo>
                    <a:pt x="924246" y="699859"/>
                    <a:pt x="910112" y="713993"/>
                    <a:pt x="892677" y="713993"/>
                  </a:cubicBezTo>
                  <a:lnTo>
                    <a:pt x="31569" y="713993"/>
                  </a:lnTo>
                  <a:cubicBezTo>
                    <a:pt x="14134" y="713993"/>
                    <a:pt x="0" y="699859"/>
                    <a:pt x="0" y="682424"/>
                  </a:cubicBezTo>
                  <a:lnTo>
                    <a:pt x="0" y="31569"/>
                  </a:lnTo>
                  <a:cubicBezTo>
                    <a:pt x="0" y="14134"/>
                    <a:pt x="14134" y="0"/>
                    <a:pt x="31569" y="0"/>
                  </a:cubicBezTo>
                  <a:close/>
                </a:path>
              </a:pathLst>
            </a:custGeom>
            <a:blipFill>
              <a:blip r:embed="rId8"/>
              <a:stretch>
                <a:fillRect l="-28428" t="-22543" r="-57677" b="-12967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86776" y="5731828"/>
            <a:ext cx="5226283" cy="3416364"/>
            <a:chOff x="0" y="0"/>
            <a:chExt cx="1092251" cy="7139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92251" cy="713993"/>
            </a:xfrm>
            <a:custGeom>
              <a:avLst/>
              <a:gdLst/>
              <a:ahLst/>
              <a:cxnLst/>
              <a:rect l="l" t="t" r="r" b="b"/>
              <a:pathLst>
                <a:path w="1092251" h="713993">
                  <a:moveTo>
                    <a:pt x="34071" y="0"/>
                  </a:moveTo>
                  <a:lnTo>
                    <a:pt x="1058180" y="0"/>
                  </a:lnTo>
                  <a:cubicBezTo>
                    <a:pt x="1076997" y="0"/>
                    <a:pt x="1092251" y="15254"/>
                    <a:pt x="1092251" y="34071"/>
                  </a:cubicBezTo>
                  <a:lnTo>
                    <a:pt x="1092251" y="679922"/>
                  </a:lnTo>
                  <a:cubicBezTo>
                    <a:pt x="1092251" y="698739"/>
                    <a:pt x="1076997" y="713993"/>
                    <a:pt x="1058180" y="713993"/>
                  </a:cubicBezTo>
                  <a:lnTo>
                    <a:pt x="34071" y="713993"/>
                  </a:lnTo>
                  <a:cubicBezTo>
                    <a:pt x="15254" y="713993"/>
                    <a:pt x="0" y="698739"/>
                    <a:pt x="0" y="679922"/>
                  </a:cubicBezTo>
                  <a:lnTo>
                    <a:pt x="0" y="34071"/>
                  </a:lnTo>
                  <a:cubicBezTo>
                    <a:pt x="0" y="15254"/>
                    <a:pt x="15254" y="0"/>
                    <a:pt x="34071" y="0"/>
                  </a:cubicBezTo>
                  <a:close/>
                </a:path>
              </a:pathLst>
            </a:custGeom>
            <a:blipFill>
              <a:blip r:embed="rId9"/>
              <a:stretch>
                <a:fillRect l="-22178" r="-24718"/>
              </a:stretch>
            </a:blipFill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660092" y="9731450"/>
            <a:ext cx="1587384" cy="868732"/>
          </a:xfrm>
          <a:custGeom>
            <a:avLst/>
            <a:gdLst/>
            <a:ahLst/>
            <a:cxnLst/>
            <a:rect l="l" t="t" r="r" b="b"/>
            <a:pathLst>
              <a:path w="1587384" h="868732">
                <a:moveTo>
                  <a:pt x="0" y="0"/>
                </a:moveTo>
                <a:lnTo>
                  <a:pt x="1587385" y="0"/>
                </a:lnTo>
                <a:lnTo>
                  <a:pt x="1587385" y="868732"/>
                </a:lnTo>
                <a:lnTo>
                  <a:pt x="0" y="868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7" name="Freeform 17"/>
          <p:cNvSpPr/>
          <p:nvPr/>
        </p:nvSpPr>
        <p:spPr>
          <a:xfrm>
            <a:off x="8982247" y="2132808"/>
            <a:ext cx="1733655" cy="1752989"/>
          </a:xfrm>
          <a:custGeom>
            <a:avLst/>
            <a:gdLst/>
            <a:ahLst/>
            <a:cxnLst/>
            <a:rect l="l" t="t" r="r" b="b"/>
            <a:pathLst>
              <a:path w="1733655" h="1752989">
                <a:moveTo>
                  <a:pt x="0" y="0"/>
                </a:moveTo>
                <a:lnTo>
                  <a:pt x="1733655" y="0"/>
                </a:lnTo>
                <a:lnTo>
                  <a:pt x="1733655" y="1752989"/>
                </a:lnTo>
                <a:lnTo>
                  <a:pt x="0" y="1752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140" t="-23815" r="-17847" b="-37489"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18" name="TextBox 18"/>
          <p:cNvSpPr txBox="1"/>
          <p:nvPr/>
        </p:nvSpPr>
        <p:spPr>
          <a:xfrm>
            <a:off x="12177653" y="4580450"/>
            <a:ext cx="5216843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 spc="54">
                <a:solidFill>
                  <a:srgbClr val="000000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Belt &amp; Road National Art &amp; Culture Expo</a:t>
            </a:r>
          </a:p>
          <a:p>
            <a:pPr algn="ctr">
              <a:lnSpc>
                <a:spcPts val="2310"/>
              </a:lnSpc>
            </a:pPr>
            <a:r>
              <a:rPr lang="en-US" sz="2100" spc="54">
                <a:solidFill>
                  <a:srgbClr val="000000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x</a:t>
            </a:r>
          </a:p>
          <a:p>
            <a:pPr algn="ctr">
              <a:lnSpc>
                <a:spcPts val="2310"/>
              </a:lnSpc>
            </a:pPr>
            <a:r>
              <a:rPr lang="en-US" sz="2100" spc="54">
                <a:solidFill>
                  <a:srgbClr val="000000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香港三維打印協會</a:t>
            </a:r>
          </a:p>
        </p:txBody>
      </p:sp>
      <p:sp>
        <p:nvSpPr>
          <p:cNvPr id="19" name="Freeform 19"/>
          <p:cNvSpPr/>
          <p:nvPr/>
        </p:nvSpPr>
        <p:spPr>
          <a:xfrm rot="5400000">
            <a:off x="5251571" y="574133"/>
            <a:ext cx="1123371" cy="383989"/>
          </a:xfrm>
          <a:custGeom>
            <a:avLst/>
            <a:gdLst/>
            <a:ahLst/>
            <a:cxnLst/>
            <a:rect l="l" t="t" r="r" b="b"/>
            <a:pathLst>
              <a:path w="1123371" h="383989">
                <a:moveTo>
                  <a:pt x="0" y="0"/>
                </a:moveTo>
                <a:lnTo>
                  <a:pt x="1123372" y="0"/>
                </a:lnTo>
                <a:lnTo>
                  <a:pt x="1123372" y="383989"/>
                </a:lnTo>
                <a:lnTo>
                  <a:pt x="0" y="3839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/>
          </a:p>
        </p:txBody>
      </p:sp>
      <p:sp>
        <p:nvSpPr>
          <p:cNvPr id="20" name="TextBox 20"/>
          <p:cNvSpPr txBox="1"/>
          <p:nvPr/>
        </p:nvSpPr>
        <p:spPr>
          <a:xfrm>
            <a:off x="1350832" y="4612691"/>
            <a:ext cx="2956633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元朗大會堂展覽會2023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90651" y="890192"/>
            <a:ext cx="3885740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000" b="1">
                <a:solidFill>
                  <a:srgbClr val="000000"/>
                </a:solidFill>
                <a:latin typeface="Inter Bold" panose="020B0802030000000004"/>
                <a:ea typeface="Inter Bold" panose="020B0802030000000004"/>
                <a:cs typeface="Inter Bold" panose="020B0802030000000004"/>
                <a:sym typeface="Inter Bold" panose="020B0802030000000004"/>
              </a:rPr>
              <a:t>展覽經驗(香港)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55204" y="9244584"/>
            <a:ext cx="2956633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元朗大會堂展覽會2024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54771" y="9239250"/>
            <a:ext cx="4262607" cy="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蒲窩青少年中心</a:t>
            </a:r>
          </a:p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在地製造 — MAKER FEST 2025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8891" y="9244584"/>
            <a:ext cx="3840516" cy="33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</a:pPr>
            <a:r>
              <a:rPr lang="en-US" sz="2100">
                <a:solidFill>
                  <a:srgbClr val="000000"/>
                </a:solidFill>
                <a:latin typeface="Inter" panose="020B0502030000000004"/>
                <a:ea typeface="Inter" panose="020B0502030000000004"/>
                <a:cs typeface="Inter" panose="020B0502030000000004"/>
                <a:sym typeface="Inter" panose="020B0502030000000004"/>
              </a:rPr>
              <a:t>元朗大會堂親子創意藝術工作坊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426</Words>
  <Application>Microsoft Office PowerPoint</Application>
  <PresentationFormat>Custom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Organic</vt:lpstr>
      <vt:lpstr>Arial</vt:lpstr>
      <vt:lpstr>Open Sans Bold</vt:lpstr>
      <vt:lpstr>Montserrat Medium</vt:lpstr>
      <vt:lpstr>Catamaran Heavy</vt:lpstr>
      <vt:lpstr>Inter</vt:lpstr>
      <vt:lpstr>Chakra Petch</vt:lpstr>
      <vt:lpstr>Open Sans</vt:lpstr>
      <vt:lpstr>Inter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exhibition_ppt</dc:title>
  <dc:creator/>
  <cp:lastModifiedBy>Josh LU</cp:lastModifiedBy>
  <cp:revision>3</cp:revision>
  <dcterms:created xsi:type="dcterms:W3CDTF">2006-08-16T00:00:00Z</dcterms:created>
  <dcterms:modified xsi:type="dcterms:W3CDTF">2025-12-17T05:56:03Z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E78FF6D2A22C410698684BC61F86975E_12</vt:lpwstr>
  </property>
</Properties>
</file>