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8288000" cy="10287000"/>
  <p:notesSz cx="6858000" cy="9144000"/>
  <p:embeddedFontLst>
    <p:embeddedFont>
      <p:font typeface="Microsoft YaHei" panose="020B0503020204020204" pitchFamily="34" charset="-122"/>
      <p:regular r:id="rId4"/>
      <p:bold r:id="rId5"/>
    </p:embeddedFont>
    <p:embeddedFont>
      <p:font typeface="Poppins Bold" panose="00000800000000000000" pitchFamily="2" charset="0"/>
      <p:bold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8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6DB2F-0F29-49EE-811E-C68C08A1D987}" type="datetimeFigureOut">
              <a:rPr lang="en-HK" smtClean="0"/>
              <a:t>12/12/2025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EF462-0214-47B7-84A5-15FAE68CB84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7388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EF462-0214-47B7-84A5-15FAE68CB847}" type="slidenum">
              <a:rPr lang="en-HK" smtClean="0"/>
              <a:t>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1201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-165787"/>
            <a:ext cx="18288000" cy="10475648"/>
            <a:chOff x="0" y="-57150"/>
            <a:chExt cx="4847168" cy="2893447"/>
          </a:xfrm>
        </p:grpSpPr>
        <p:sp>
          <p:nvSpPr>
            <p:cNvPr id="7" name="Freeform 7"/>
            <p:cNvSpPr/>
            <p:nvPr/>
          </p:nvSpPr>
          <p:spPr>
            <a:xfrm>
              <a:off x="0" y="-8984"/>
              <a:ext cx="4847168" cy="2836297"/>
            </a:xfrm>
            <a:custGeom>
              <a:avLst/>
              <a:gdLst/>
              <a:ahLst/>
              <a:cxnLst/>
              <a:rect l="l" t="t" r="r" b="b"/>
              <a:pathLst>
                <a:path w="4847168" h="2836297">
                  <a:moveTo>
                    <a:pt x="0" y="0"/>
                  </a:moveTo>
                  <a:lnTo>
                    <a:pt x="4847168" y="0"/>
                  </a:lnTo>
                  <a:lnTo>
                    <a:pt x="4847168" y="2836297"/>
                  </a:lnTo>
                  <a:lnTo>
                    <a:pt x="0" y="2836297"/>
                  </a:lnTo>
                  <a:close/>
                </a:path>
              </a:pathLst>
            </a:custGeom>
            <a:gradFill rotWithShape="1">
              <a:gsLst>
                <a:gs pos="0">
                  <a:srgbClr val="F9FAFA">
                    <a:alpha val="100000"/>
                  </a:srgbClr>
                </a:gs>
                <a:gs pos="100000">
                  <a:srgbClr val="DEEEFD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n-HK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847168" cy="2893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8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5260" y="7159093"/>
            <a:ext cx="9414217" cy="2534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02"/>
              </a:lnSpc>
            </a:pPr>
            <a:r>
              <a:rPr lang="en-US" sz="3200" b="1" dirty="0">
                <a:solidFill>
                  <a:srgbClr val="00307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oppins Bold"/>
                <a:sym typeface="Poppins Bold"/>
              </a:rPr>
              <a:t>TSF (T20 003 004) 2021 - 2024</a:t>
            </a:r>
          </a:p>
          <a:p>
            <a:pPr algn="just">
              <a:lnSpc>
                <a:spcPts val="4002"/>
              </a:lnSpc>
            </a:pPr>
            <a:r>
              <a:rPr lang="en-US" sz="3200" b="1" dirty="0">
                <a:solidFill>
                  <a:srgbClr val="00307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oppins Bold"/>
                <a:sym typeface="Poppins Bold"/>
              </a:rPr>
              <a:t>2021亞洲汽車輕量化展會，2022大灣區工業博覽會</a:t>
            </a:r>
          </a:p>
          <a:p>
            <a:pPr algn="just">
              <a:lnSpc>
                <a:spcPts val="4002"/>
              </a:lnSpc>
            </a:pPr>
            <a:endParaRPr lang="en-US" sz="3200" b="1" dirty="0">
              <a:solidFill>
                <a:srgbClr val="00307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Poppins Bold"/>
              <a:sym typeface="Poppins Bold"/>
            </a:endParaRPr>
          </a:p>
          <a:p>
            <a:pPr algn="just">
              <a:lnSpc>
                <a:spcPts val="4002"/>
              </a:lnSpc>
            </a:pPr>
            <a:r>
              <a:rPr lang="en-US" sz="3200" b="1" dirty="0">
                <a:solidFill>
                  <a:srgbClr val="00307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oppins Bold"/>
                <a:sym typeface="Poppins Bold"/>
              </a:rPr>
              <a:t>TSF (T24 001 003) 2024 - 2026</a:t>
            </a:r>
          </a:p>
          <a:p>
            <a:pPr algn="just">
              <a:lnSpc>
                <a:spcPts val="4002"/>
              </a:lnSpc>
            </a:pPr>
            <a:r>
              <a:rPr lang="en-US" sz="3200" b="1" dirty="0">
                <a:solidFill>
                  <a:srgbClr val="00307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oppins Bold"/>
                <a:sym typeface="Poppins Bold"/>
              </a:rPr>
              <a:t>2025哈薩克斯坦國際牙科展，2025深圳Formnext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871821" y="9281708"/>
            <a:ext cx="6703444" cy="99533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457200" indent="-457200" algn="just">
              <a:lnSpc>
                <a:spcPts val="4002"/>
              </a:lnSpc>
              <a:buFont typeface="Arial" panose="020B0604020202020204" pitchFamily="34" charset="0"/>
              <a:buChar char="•"/>
              <a:defRPr sz="3200" b="1">
                <a:solidFill>
                  <a:srgbClr val="00307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oppins Bold"/>
              </a:defRPr>
            </a:lvl1pPr>
          </a:lstStyle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  <a:sym typeface="Poppins Bold"/>
              </a:rPr>
              <a:t>2022-2025 </a:t>
            </a:r>
            <a:r>
              <a:rPr lang="en-US" dirty="0" err="1">
                <a:solidFill>
                  <a:srgbClr val="7030A0"/>
                </a:solidFill>
                <a:sym typeface="Poppins Bold"/>
              </a:rPr>
              <a:t>海外研習團</a:t>
            </a:r>
            <a:endParaRPr lang="en-US" dirty="0">
              <a:solidFill>
                <a:srgbClr val="7030A0"/>
              </a:solidFill>
              <a:sym typeface="Poppins Bold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  <a:sym typeface="Poppins Bold"/>
              </a:rPr>
              <a:t>(</a:t>
            </a:r>
            <a:r>
              <a:rPr lang="en-US" dirty="0" err="1">
                <a:solidFill>
                  <a:srgbClr val="7030A0"/>
                </a:solidFill>
                <a:sym typeface="Poppins Bold"/>
              </a:rPr>
              <a:t>以色列&amp;阿布達</a:t>
            </a:r>
            <a:r>
              <a:rPr lang="zh-CN" altLang="en-US" dirty="0">
                <a:solidFill>
                  <a:srgbClr val="7030A0"/>
                </a:solidFill>
                <a:sym typeface="Poppins Bold"/>
              </a:rPr>
              <a:t>紮</a:t>
            </a:r>
            <a:r>
              <a:rPr lang="en-US" dirty="0">
                <a:solidFill>
                  <a:srgbClr val="7030A0"/>
                </a:solidFill>
                <a:sym typeface="Poppins Bold"/>
              </a:rPr>
              <a:t>比</a:t>
            </a:r>
            <a:r>
              <a:rPr lang="zh-CN" altLang="en-US" dirty="0">
                <a:solidFill>
                  <a:srgbClr val="7030A0"/>
                </a:solidFill>
                <a:sym typeface="Poppins Bold"/>
              </a:rPr>
              <a:t>、哈</a:t>
            </a:r>
            <a:r>
              <a:rPr lang="en-US" dirty="0" err="1">
                <a:solidFill>
                  <a:srgbClr val="7030A0"/>
                </a:solidFill>
                <a:sym typeface="Poppins Bold"/>
              </a:rPr>
              <a:t>薩克斯坦</a:t>
            </a:r>
            <a:r>
              <a:rPr lang="en-US" dirty="0">
                <a:solidFill>
                  <a:srgbClr val="7030A0"/>
                </a:solidFill>
                <a:sym typeface="Poppins Bold"/>
              </a:rPr>
              <a:t>）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61739" y="1893111"/>
            <a:ext cx="7923608" cy="1722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200" b="1" dirty="0" err="1">
                <a:solidFill>
                  <a:srgbClr val="00307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oppins Bold"/>
                <a:sym typeface="Poppins Bold"/>
              </a:rPr>
              <a:t>技術研討會，研習課程及考察</a:t>
            </a:r>
            <a:r>
              <a:rPr lang="zh-CN" altLang="en-US" sz="3200" b="1" dirty="0">
                <a:solidFill>
                  <a:srgbClr val="00307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oppins Bold"/>
                <a:sym typeface="Poppins Bold"/>
              </a:rPr>
              <a:t>團</a:t>
            </a:r>
            <a:r>
              <a:rPr lang="en-US" sz="3200" b="1" dirty="0">
                <a:solidFill>
                  <a:srgbClr val="00307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oppins Bold"/>
                <a:sym typeface="Poppins Bold"/>
              </a:rPr>
              <a:t>受惠人數超过600人​</a:t>
            </a:r>
            <a:r>
              <a:rPr lang="zh-CN" altLang="en-US" sz="3200" b="1" dirty="0">
                <a:solidFill>
                  <a:srgbClr val="00307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oppins Bold"/>
                <a:sym typeface="Poppins Bold"/>
              </a:rPr>
              <a:t>，共</a:t>
            </a:r>
            <a:r>
              <a:rPr lang="en-US" sz="3200" b="1" dirty="0" err="1">
                <a:solidFill>
                  <a:srgbClr val="00307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oppins Bold"/>
                <a:sym typeface="Poppins Bold"/>
              </a:rPr>
              <a:t>設立</a:t>
            </a:r>
            <a:r>
              <a:rPr lang="en-US" sz="3200" b="1" dirty="0">
                <a:solidFill>
                  <a:srgbClr val="00307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oppins Bold"/>
                <a:sym typeface="Poppins Bold"/>
              </a:rPr>
              <a:t> 4</a:t>
            </a:r>
            <a:r>
              <a:rPr lang="en-US" sz="3200" b="1" i="1" dirty="0">
                <a:solidFill>
                  <a:srgbClr val="00307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oppins Bold Italics"/>
                <a:sym typeface="Poppins Bold Italics"/>
              </a:rPr>
              <a:t> </a:t>
            </a:r>
            <a:r>
              <a:rPr lang="en-US" sz="3200" b="1" dirty="0" err="1">
                <a:solidFill>
                  <a:srgbClr val="00307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oppins Bold"/>
                <a:sym typeface="Poppins Bold"/>
              </a:rPr>
              <a:t>次『香港館</a:t>
            </a:r>
            <a:r>
              <a:rPr lang="en-US" sz="3200" b="1" dirty="0">
                <a:solidFill>
                  <a:srgbClr val="00307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oppins Bold"/>
                <a:sym typeface="Poppins Bold"/>
              </a:rPr>
              <a:t>』，累計達65個公司次參與展覽活動</a:t>
            </a:r>
            <a:r>
              <a:rPr lang="zh-CN" altLang="en-US" sz="3200" b="1" dirty="0">
                <a:solidFill>
                  <a:srgbClr val="00307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oppins Bold"/>
                <a:sym typeface="Poppins Bold"/>
              </a:rPr>
              <a:t>。</a:t>
            </a:r>
            <a:endParaRPr lang="en-US" sz="3200" b="1" dirty="0">
              <a:solidFill>
                <a:srgbClr val="00307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Poppins Bold"/>
              <a:sym typeface="Poppins Bold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81399A9-C0AC-505F-E61F-760ACFCC0A97}"/>
              </a:ext>
            </a:extLst>
          </p:cNvPr>
          <p:cNvGrpSpPr/>
          <p:nvPr/>
        </p:nvGrpSpPr>
        <p:grpSpPr>
          <a:xfrm>
            <a:off x="10246498" y="3743391"/>
            <a:ext cx="7828142" cy="5485247"/>
            <a:chOff x="9829800" y="4299812"/>
            <a:chExt cx="7511378" cy="526328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B810AB0-1E0F-CEC9-ECAD-BC79505E7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82600" y="6484223"/>
              <a:ext cx="4158578" cy="30482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4F1F5E1-A670-0169-972B-5964AA672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6000" y="6987147"/>
              <a:ext cx="3160510" cy="257595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624B715-156D-805D-8EC7-F7CDF874A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645389" y="4299812"/>
              <a:ext cx="2695789" cy="20628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013B442-CB92-ECF0-A8A9-89DF3C086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-1603" t="2658" r="1604" b="33069"/>
            <a:stretch>
              <a:fillRect/>
            </a:stretch>
          </p:blipFill>
          <p:spPr>
            <a:xfrm>
              <a:off x="9829800" y="4299812"/>
              <a:ext cx="4683434" cy="260893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Picture 17" descr="A stack of coins with a gold text overlay&#10;&#10;AI-generated content may be incorrect.">
            <a:extLst>
              <a:ext uri="{FF2B5EF4-FFF2-40B4-BE49-F238E27FC236}">
                <a16:creationId xmlns:a16="http://schemas.microsoft.com/office/drawing/2014/main" id="{6E8BEC8E-8D23-C3A0-374E-DC0A951C8F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2948" y="-4236"/>
            <a:ext cx="4184476" cy="181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36439D-CF36-4E0E-8118-8F3DE898A20C}"/>
              </a:ext>
            </a:extLst>
          </p:cNvPr>
          <p:cNvSpPr txBox="1"/>
          <p:nvPr/>
        </p:nvSpPr>
        <p:spPr>
          <a:xfrm>
            <a:off x="13795390" y="79376"/>
            <a:ext cx="4449658" cy="1754326"/>
          </a:xfrm>
          <a:custGeom>
            <a:avLst/>
            <a:gdLst>
              <a:gd name="csX0" fmla="*/ 0 w 4449658"/>
              <a:gd name="csY0" fmla="*/ 0 h 1754326"/>
              <a:gd name="csX1" fmla="*/ 591169 w 4449658"/>
              <a:gd name="csY1" fmla="*/ 0 h 1754326"/>
              <a:gd name="csX2" fmla="*/ 1137841 w 4449658"/>
              <a:gd name="csY2" fmla="*/ 0 h 1754326"/>
              <a:gd name="csX3" fmla="*/ 1818003 w 4449658"/>
              <a:gd name="csY3" fmla="*/ 0 h 1754326"/>
              <a:gd name="csX4" fmla="*/ 2453669 w 4449658"/>
              <a:gd name="csY4" fmla="*/ 0 h 1754326"/>
              <a:gd name="csX5" fmla="*/ 3089334 w 4449658"/>
              <a:gd name="csY5" fmla="*/ 0 h 1754326"/>
              <a:gd name="csX6" fmla="*/ 3813993 w 4449658"/>
              <a:gd name="csY6" fmla="*/ 0 h 1754326"/>
              <a:gd name="csX7" fmla="*/ 4449658 w 4449658"/>
              <a:gd name="csY7" fmla="*/ 0 h 1754326"/>
              <a:gd name="csX8" fmla="*/ 4449658 w 4449658"/>
              <a:gd name="csY8" fmla="*/ 532146 h 1754326"/>
              <a:gd name="csX9" fmla="*/ 4449658 w 4449658"/>
              <a:gd name="csY9" fmla="*/ 1134464 h 1754326"/>
              <a:gd name="csX10" fmla="*/ 4449658 w 4449658"/>
              <a:gd name="csY10" fmla="*/ 1754326 h 1754326"/>
              <a:gd name="csX11" fmla="*/ 3769496 w 4449658"/>
              <a:gd name="csY11" fmla="*/ 1754326 h 1754326"/>
              <a:gd name="csX12" fmla="*/ 3089334 w 4449658"/>
              <a:gd name="csY12" fmla="*/ 1754326 h 1754326"/>
              <a:gd name="csX13" fmla="*/ 2364675 w 4449658"/>
              <a:gd name="csY13" fmla="*/ 1754326 h 1754326"/>
              <a:gd name="csX14" fmla="*/ 1773507 w 4449658"/>
              <a:gd name="csY14" fmla="*/ 1754326 h 1754326"/>
              <a:gd name="csX15" fmla="*/ 1048848 w 4449658"/>
              <a:gd name="csY15" fmla="*/ 1754326 h 1754326"/>
              <a:gd name="csX16" fmla="*/ 0 w 4449658"/>
              <a:gd name="csY16" fmla="*/ 1754326 h 1754326"/>
              <a:gd name="csX17" fmla="*/ 0 w 4449658"/>
              <a:gd name="csY17" fmla="*/ 1222180 h 1754326"/>
              <a:gd name="csX18" fmla="*/ 0 w 4449658"/>
              <a:gd name="csY18" fmla="*/ 619862 h 1754326"/>
              <a:gd name="csX19" fmla="*/ 0 w 4449658"/>
              <a:gd name="csY19" fmla="*/ 0 h 17543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4449658" h="1754326" fill="none" extrusionOk="0">
                <a:moveTo>
                  <a:pt x="0" y="0"/>
                </a:moveTo>
                <a:cubicBezTo>
                  <a:pt x="161070" y="27584"/>
                  <a:pt x="402929" y="-2992"/>
                  <a:pt x="591169" y="0"/>
                </a:cubicBezTo>
                <a:cubicBezTo>
                  <a:pt x="779409" y="2992"/>
                  <a:pt x="892460" y="-14374"/>
                  <a:pt x="1137841" y="0"/>
                </a:cubicBezTo>
                <a:cubicBezTo>
                  <a:pt x="1383222" y="14374"/>
                  <a:pt x="1478276" y="30349"/>
                  <a:pt x="1818003" y="0"/>
                </a:cubicBezTo>
                <a:cubicBezTo>
                  <a:pt x="2157730" y="-30349"/>
                  <a:pt x="2291908" y="30287"/>
                  <a:pt x="2453669" y="0"/>
                </a:cubicBezTo>
                <a:cubicBezTo>
                  <a:pt x="2615430" y="-30287"/>
                  <a:pt x="2791399" y="2952"/>
                  <a:pt x="3089334" y="0"/>
                </a:cubicBezTo>
                <a:cubicBezTo>
                  <a:pt x="3387269" y="-2952"/>
                  <a:pt x="3478038" y="-14237"/>
                  <a:pt x="3813993" y="0"/>
                </a:cubicBezTo>
                <a:cubicBezTo>
                  <a:pt x="4149948" y="14237"/>
                  <a:pt x="4203351" y="11275"/>
                  <a:pt x="4449658" y="0"/>
                </a:cubicBezTo>
                <a:cubicBezTo>
                  <a:pt x="4471624" y="152469"/>
                  <a:pt x="4450102" y="360996"/>
                  <a:pt x="4449658" y="532146"/>
                </a:cubicBezTo>
                <a:cubicBezTo>
                  <a:pt x="4449214" y="703296"/>
                  <a:pt x="4441116" y="958037"/>
                  <a:pt x="4449658" y="1134464"/>
                </a:cubicBezTo>
                <a:cubicBezTo>
                  <a:pt x="4458200" y="1310891"/>
                  <a:pt x="4465900" y="1498872"/>
                  <a:pt x="4449658" y="1754326"/>
                </a:cubicBezTo>
                <a:cubicBezTo>
                  <a:pt x="4301069" y="1746837"/>
                  <a:pt x="4105784" y="1762316"/>
                  <a:pt x="3769496" y="1754326"/>
                </a:cubicBezTo>
                <a:cubicBezTo>
                  <a:pt x="3433208" y="1746336"/>
                  <a:pt x="3232073" y="1760660"/>
                  <a:pt x="3089334" y="1754326"/>
                </a:cubicBezTo>
                <a:cubicBezTo>
                  <a:pt x="2946595" y="1747992"/>
                  <a:pt x="2578919" y="1753289"/>
                  <a:pt x="2364675" y="1754326"/>
                </a:cubicBezTo>
                <a:cubicBezTo>
                  <a:pt x="2150431" y="1755363"/>
                  <a:pt x="2028684" y="1779332"/>
                  <a:pt x="1773507" y="1754326"/>
                </a:cubicBezTo>
                <a:cubicBezTo>
                  <a:pt x="1518330" y="1729320"/>
                  <a:pt x="1373142" y="1720485"/>
                  <a:pt x="1048848" y="1754326"/>
                </a:cubicBezTo>
                <a:cubicBezTo>
                  <a:pt x="724554" y="1788167"/>
                  <a:pt x="388462" y="1743703"/>
                  <a:pt x="0" y="1754326"/>
                </a:cubicBezTo>
                <a:cubicBezTo>
                  <a:pt x="9659" y="1498951"/>
                  <a:pt x="-12793" y="1357000"/>
                  <a:pt x="0" y="1222180"/>
                </a:cubicBezTo>
                <a:cubicBezTo>
                  <a:pt x="12793" y="1087360"/>
                  <a:pt x="-19981" y="745865"/>
                  <a:pt x="0" y="619862"/>
                </a:cubicBezTo>
                <a:cubicBezTo>
                  <a:pt x="19981" y="493859"/>
                  <a:pt x="-9683" y="149090"/>
                  <a:pt x="0" y="0"/>
                </a:cubicBezTo>
                <a:close/>
              </a:path>
              <a:path w="4449658" h="1754326" stroke="0" extrusionOk="0">
                <a:moveTo>
                  <a:pt x="0" y="0"/>
                </a:moveTo>
                <a:cubicBezTo>
                  <a:pt x="197669" y="-28742"/>
                  <a:pt x="307334" y="21473"/>
                  <a:pt x="591169" y="0"/>
                </a:cubicBezTo>
                <a:cubicBezTo>
                  <a:pt x="875004" y="-21473"/>
                  <a:pt x="915165" y="-2354"/>
                  <a:pt x="1093345" y="0"/>
                </a:cubicBezTo>
                <a:cubicBezTo>
                  <a:pt x="1271525" y="2354"/>
                  <a:pt x="1468940" y="-26076"/>
                  <a:pt x="1818003" y="0"/>
                </a:cubicBezTo>
                <a:cubicBezTo>
                  <a:pt x="2167066" y="26076"/>
                  <a:pt x="2134577" y="19213"/>
                  <a:pt x="2409172" y="0"/>
                </a:cubicBezTo>
                <a:cubicBezTo>
                  <a:pt x="2683767" y="-19213"/>
                  <a:pt x="2713836" y="-23192"/>
                  <a:pt x="3000341" y="0"/>
                </a:cubicBezTo>
                <a:cubicBezTo>
                  <a:pt x="3286846" y="23192"/>
                  <a:pt x="3442524" y="-26896"/>
                  <a:pt x="3724999" y="0"/>
                </a:cubicBezTo>
                <a:cubicBezTo>
                  <a:pt x="4007474" y="26896"/>
                  <a:pt x="4145193" y="31311"/>
                  <a:pt x="4449658" y="0"/>
                </a:cubicBezTo>
                <a:cubicBezTo>
                  <a:pt x="4456126" y="289278"/>
                  <a:pt x="4468229" y="493121"/>
                  <a:pt x="4449658" y="619862"/>
                </a:cubicBezTo>
                <a:cubicBezTo>
                  <a:pt x="4431087" y="746603"/>
                  <a:pt x="4445651" y="947534"/>
                  <a:pt x="4449658" y="1169551"/>
                </a:cubicBezTo>
                <a:cubicBezTo>
                  <a:pt x="4453665" y="1391568"/>
                  <a:pt x="4442894" y="1501780"/>
                  <a:pt x="4449658" y="1754326"/>
                </a:cubicBezTo>
                <a:cubicBezTo>
                  <a:pt x="4304346" y="1726666"/>
                  <a:pt x="3970849" y="1736068"/>
                  <a:pt x="3813993" y="1754326"/>
                </a:cubicBezTo>
                <a:cubicBezTo>
                  <a:pt x="3657137" y="1772584"/>
                  <a:pt x="3414181" y="1735697"/>
                  <a:pt x="3222824" y="1754326"/>
                </a:cubicBezTo>
                <a:cubicBezTo>
                  <a:pt x="3031467" y="1772955"/>
                  <a:pt x="2730318" y="1784438"/>
                  <a:pt x="2498165" y="1754326"/>
                </a:cubicBezTo>
                <a:cubicBezTo>
                  <a:pt x="2266012" y="1724214"/>
                  <a:pt x="2112545" y="1732838"/>
                  <a:pt x="1773507" y="1754326"/>
                </a:cubicBezTo>
                <a:cubicBezTo>
                  <a:pt x="1434469" y="1775814"/>
                  <a:pt x="1468980" y="1740054"/>
                  <a:pt x="1226834" y="1754326"/>
                </a:cubicBezTo>
                <a:cubicBezTo>
                  <a:pt x="984688" y="1768598"/>
                  <a:pt x="838156" y="1768594"/>
                  <a:pt x="591169" y="1754326"/>
                </a:cubicBezTo>
                <a:cubicBezTo>
                  <a:pt x="344183" y="1740058"/>
                  <a:pt x="143893" y="1781964"/>
                  <a:pt x="0" y="1754326"/>
                </a:cubicBezTo>
                <a:cubicBezTo>
                  <a:pt x="28361" y="1614240"/>
                  <a:pt x="2680" y="1295683"/>
                  <a:pt x="0" y="1169551"/>
                </a:cubicBezTo>
                <a:cubicBezTo>
                  <a:pt x="-2680" y="1043419"/>
                  <a:pt x="-15279" y="759156"/>
                  <a:pt x="0" y="619862"/>
                </a:cubicBezTo>
                <a:cubicBezTo>
                  <a:pt x="15279" y="480568"/>
                  <a:pt x="-5633" y="299854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63500" cap="sq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307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oppins Bold"/>
                <a:sym typeface="Poppins Bold"/>
              </a:rPr>
              <a:t> </a:t>
            </a:r>
            <a:r>
              <a:rPr lang="en-US" sz="5400" b="1" dirty="0" err="1">
                <a:solidFill>
                  <a:srgbClr val="00307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oppins Bold"/>
                <a:sym typeface="Poppins Bold"/>
              </a:rPr>
              <a:t>申請政府資助HK</a:t>
            </a:r>
            <a:r>
              <a:rPr lang="en-US" sz="5400" b="1" dirty="0">
                <a:solidFill>
                  <a:srgbClr val="00307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oppins Bold"/>
                <a:sym typeface="Poppins Bold"/>
              </a:rPr>
              <a:t>$ 4.5M</a:t>
            </a:r>
            <a:endParaRPr lang="en-HK" sz="54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DA781D-E83F-EFCE-ED08-52A8C5AEB4A0}"/>
              </a:ext>
            </a:extLst>
          </p:cNvPr>
          <p:cNvGrpSpPr/>
          <p:nvPr/>
        </p:nvGrpSpPr>
        <p:grpSpPr>
          <a:xfrm>
            <a:off x="117752" y="91945"/>
            <a:ext cx="9555196" cy="6011174"/>
            <a:chOff x="1028700" y="988588"/>
            <a:chExt cx="8282463" cy="5210497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02DFCDA-81B6-F1D1-7113-0F8EE0F7B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75261" y="3748682"/>
              <a:ext cx="4035902" cy="245040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4344A92-7575-BBAF-494B-C2B61A888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83898" y="990857"/>
              <a:ext cx="4627265" cy="26089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FF7AF91-C19B-3974-BF0A-2DBB23587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28700" y="3732266"/>
              <a:ext cx="4112867" cy="245040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1" name="Picture 40" descr="A group of people posing for a photo&#10;&#10;AI-generated content may be incorrect.">
              <a:extLst>
                <a:ext uri="{FF2B5EF4-FFF2-40B4-BE49-F238E27FC236}">
                  <a16:creationId xmlns:a16="http://schemas.microsoft.com/office/drawing/2014/main" id="{122024C1-3DC4-34CC-B1F6-D735B5FD6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1" t="7805" r="3303" b="8429"/>
            <a:stretch>
              <a:fillRect/>
            </a:stretch>
          </p:blipFill>
          <p:spPr>
            <a:xfrm>
              <a:off x="1028700" y="988588"/>
              <a:ext cx="3539108" cy="26089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67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Arial</vt:lpstr>
      <vt:lpstr>Aptos</vt:lpstr>
      <vt:lpstr>Poppins Bold</vt:lpstr>
      <vt:lpstr>Microsoft YaHei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HK3DPA Summary PPT For Calvin</dc:title>
  <dc:creator>Ervin LU</dc:creator>
  <cp:lastModifiedBy>Ervin LU</cp:lastModifiedBy>
  <cp:revision>3</cp:revision>
  <dcterms:created xsi:type="dcterms:W3CDTF">2006-08-16T00:00:00Z</dcterms:created>
  <dcterms:modified xsi:type="dcterms:W3CDTF">2025-12-12T06:37:02Z</dcterms:modified>
  <dc:identifier>DAG4YJItlGw</dc:identifier>
</cp:coreProperties>
</file>