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  <p:sldMasterId id="2147483653" r:id="rId5"/>
    <p:sldMasterId id="2147483689" r:id="rId6"/>
    <p:sldMasterId id="2147483691" r:id="rId7"/>
    <p:sldMasterId id="2147483694" r:id="rId8"/>
    <p:sldMasterId id="2147483698" r:id="rId9"/>
  </p:sldMasterIdLst>
  <p:notesMasterIdLst>
    <p:notesMasterId r:id="rId14"/>
  </p:notesMasterIdLst>
  <p:handoutMasterIdLst>
    <p:handoutMasterId r:id="rId15"/>
  </p:handoutMasterIdLst>
  <p:sldIdLst>
    <p:sldId id="2147478933" r:id="rId10"/>
    <p:sldId id="2147478934" r:id="rId11"/>
    <p:sldId id="2147478935" r:id="rId12"/>
    <p:sldId id="2147478936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FF"/>
    <a:srgbClr val="CFD5EA"/>
    <a:srgbClr val="E9EBF5"/>
    <a:srgbClr val="A5A7AE"/>
    <a:srgbClr val="608C88"/>
    <a:srgbClr val="80CD1B"/>
    <a:srgbClr val="828C06"/>
    <a:srgbClr val="6088A7"/>
    <a:srgbClr val="323232"/>
    <a:srgbClr val="375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794" autoAdjust="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406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DA5C307-B401-4F81-B55C-6E5CA3BCED9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EE68037-0760-4940-A4B5-A92FA1B25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65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76C9DC6-99DC-A74E-942A-C85036752F09}" type="datetimeFigureOut">
              <a:rPr kumimoji="1" lang="zh-HK" altLang="en-US" smtClean="0"/>
              <a:t>16/12/2025</a:t>
            </a:fld>
            <a:endParaRPr kumimoji="1"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E8ECFA8-E781-8542-A030-35A457E54BCB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67580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4FEBA-E6DF-DF0D-4745-3019C5CA3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E53AFBC-6DBC-5E08-D2EC-001B7E8B91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162B1A1-BC81-21F9-2925-3D2684ABF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6F5C3A0-B8C7-69E3-711D-B45EE68D9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ECFA8-E781-8542-A030-35A457E54BCB}" type="slidenum">
              <a:rPr kumimoji="1" lang="zh-HK" altLang="en-US" smtClean="0"/>
              <a:t>1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5906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21F6A-BBFE-49B8-4003-732626A3C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359F79-AD79-6F49-D553-29214FBB02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252A2F4-CF85-7872-2FAC-EDE50D0BF4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BD5E1EA-F647-9BAA-BB8B-6451349D1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305">
              <a:defRPr/>
            </a:pPr>
            <a:fld id="{4E8ECFA8-E781-8542-A030-35A457E54BCB}" type="slidenum">
              <a:rPr kumimoji="1" lang="zh-HK" altLang="en-US">
                <a:solidFill>
                  <a:prstClr val="black"/>
                </a:solidFill>
                <a:latin typeface="Calibri" panose="020F0502020204030204"/>
                <a:ea typeface="新細明體" panose="02020500000000000000" pitchFamily="18" charset="-120"/>
              </a:rPr>
              <a:pPr defTabSz="914305">
                <a:defRPr/>
              </a:pPr>
              <a:t>2</a:t>
            </a:fld>
            <a:endParaRPr kumimoji="1" lang="zh-HK" altLang="en-US">
              <a:solidFill>
                <a:prstClr val="black"/>
              </a:solidFill>
              <a:latin typeface="Calibri" panose="020F0502020204030204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389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ACFE-6B0E-9656-42E9-8A0FF704F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5E2CE4D-8BC3-24DA-3E63-8B35075A1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4CA8DDF-6F9D-0670-AC0A-895FCB94A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EC425E4-9D09-5461-9D30-A46C43BA1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305">
              <a:defRPr/>
            </a:pPr>
            <a:fld id="{4E8ECFA8-E781-8542-A030-35A457E54BCB}" type="slidenum">
              <a:rPr kumimoji="1" lang="zh-HK" altLang="en-US">
                <a:solidFill>
                  <a:prstClr val="black"/>
                </a:solidFill>
                <a:latin typeface="Calibri" panose="020F0502020204030204"/>
                <a:ea typeface="新細明體" panose="02020500000000000000" pitchFamily="18" charset="-120"/>
              </a:rPr>
              <a:pPr defTabSz="914305">
                <a:defRPr/>
              </a:pPr>
              <a:t>3</a:t>
            </a:fld>
            <a:endParaRPr kumimoji="1" lang="zh-HK" altLang="en-US">
              <a:solidFill>
                <a:prstClr val="black"/>
              </a:solidFill>
              <a:latin typeface="Calibri" panose="020F0502020204030204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6060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09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610234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153526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81572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84451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57468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711842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560234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26529"/>
      </p:ext>
    </p:extLst>
  </p:cSld>
  <p:clrMapOvr>
    <a:masterClrMapping/>
  </p:clrMapOvr>
  <p:hf sldNum="0"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3431786"/>
      </p:ext>
    </p:extLst>
  </p:cSld>
  <p:clrMapOvr>
    <a:masterClrMapping/>
  </p:clrMapOvr>
  <p:hf sldNum="0"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60230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587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8078691"/>
      </p:ext>
    </p:extLst>
  </p:cSld>
  <p:clrMapOvr>
    <a:masterClrMapping/>
  </p:clrMapOvr>
  <p:hf sldNum="0"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76415"/>
      </p:ext>
    </p:extLst>
  </p:cSld>
  <p:clrMapOvr>
    <a:masterClrMapping/>
  </p:clrMapOvr>
  <p:hf sldNum="0"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67524"/>
      </p:ext>
    </p:extLst>
  </p:cSld>
  <p:clrMapOvr>
    <a:masterClrMapping/>
  </p:clrMapOvr>
  <p:hf sldNum="0"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049418"/>
      </p:ext>
    </p:extLst>
  </p:cSld>
  <p:clrMapOvr>
    <a:masterClrMapping/>
  </p:clrMapOvr>
  <p:hf sldNum="0"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 (with Copy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9E8CE4B-1551-2A80-D1E9-FEF51ECA3419}"/>
              </a:ext>
            </a:extLst>
          </p:cNvPr>
          <p:cNvSpPr txBox="1"/>
          <p:nvPr userDrawn="1"/>
        </p:nvSpPr>
        <p:spPr>
          <a:xfrm>
            <a:off x="11693533" y="6420412"/>
            <a:ext cx="45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B0E28E9-B515-4FFB-8249-247DE2D6692E}" type="slidenum">
              <a:rPr lang="en-US" sz="1100" smtClean="0"/>
              <a:pPr algn="r"/>
              <a:t>‹#›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7209104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31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459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585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9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(with Copy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19E8CE4B-1551-2A80-D1E9-FEF51ECA3419}"/>
              </a:ext>
            </a:extLst>
          </p:cNvPr>
          <p:cNvSpPr txBox="1"/>
          <p:nvPr userDrawn="1"/>
        </p:nvSpPr>
        <p:spPr>
          <a:xfrm>
            <a:off x="11693533" y="6420412"/>
            <a:ext cx="45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6B0E28E9-B515-4FFB-8249-247DE2D6692E}" type="slidenum">
              <a:rPr lang="en-US" sz="1100" smtClean="0"/>
              <a:pPr algn="r"/>
              <a:t>‹#›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48702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267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91957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74705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346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AF7B168F-4051-D592-022E-396319D3A0D0}"/>
              </a:ext>
            </a:extLst>
          </p:cNvPr>
          <p:cNvSpPr txBox="1"/>
          <p:nvPr userDrawn="1"/>
        </p:nvSpPr>
        <p:spPr>
          <a:xfrm>
            <a:off x="11784541" y="6546669"/>
            <a:ext cx="454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B0E28E9-B515-4FFB-8249-247DE2D6692E}" type="slidenum">
              <a:rPr lang="en-US" sz="1200" smtClean="0">
                <a:solidFill>
                  <a:schemeClr val="bg1"/>
                </a:solidFill>
              </a:r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85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>
            <a:extLst>
              <a:ext uri="{FF2B5EF4-FFF2-40B4-BE49-F238E27FC236}">
                <a16:creationId xmlns:a16="http://schemas.microsoft.com/office/drawing/2014/main" id="{AF7B168F-4051-D592-022E-396319D3A0D0}"/>
              </a:ext>
            </a:extLst>
          </p:cNvPr>
          <p:cNvSpPr txBox="1"/>
          <p:nvPr userDrawn="1"/>
        </p:nvSpPr>
        <p:spPr>
          <a:xfrm>
            <a:off x="11784541" y="6546669"/>
            <a:ext cx="454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6B0E28E9-B515-4FFB-8249-247DE2D6692E}" type="slidenum">
              <a:rPr lang="en-US" sz="1200" smtClean="0">
                <a:solidFill>
                  <a:schemeClr val="tx1"/>
                </a:solidFill>
              </a:rPr>
              <a:t>‹#›</a:t>
            </a:fld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5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12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70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HK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8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D6333-F1AB-81DB-B440-D604FA9B8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>
            <a:extLst>
              <a:ext uri="{FF2B5EF4-FFF2-40B4-BE49-F238E27FC236}">
                <a16:creationId xmlns:a16="http://schemas.microsoft.com/office/drawing/2014/main" id="{CA644BB9-86DC-5DFB-561B-A690F92943B1}"/>
              </a:ext>
            </a:extLst>
          </p:cNvPr>
          <p:cNvSpPr txBox="1">
            <a:spLocks/>
          </p:cNvSpPr>
          <p:nvPr/>
        </p:nvSpPr>
        <p:spPr>
          <a:xfrm>
            <a:off x="2005781" y="3634097"/>
            <a:ext cx="8435858" cy="457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商會未來發展方向及活動</a:t>
            </a:r>
            <a:endParaRPr lang="en-HK" sz="4800" dirty="0">
              <a:solidFill>
                <a:schemeClr val="accent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副標題 2">
            <a:extLst>
              <a:ext uri="{FF2B5EF4-FFF2-40B4-BE49-F238E27FC236}">
                <a16:creationId xmlns:a16="http://schemas.microsoft.com/office/drawing/2014/main" id="{BCEA5BD1-CA15-6E61-649C-131FEDD848D9}"/>
              </a:ext>
            </a:extLst>
          </p:cNvPr>
          <p:cNvSpPr txBox="1">
            <a:spLocks/>
          </p:cNvSpPr>
          <p:nvPr/>
        </p:nvSpPr>
        <p:spPr>
          <a:xfrm>
            <a:off x="2553599" y="4172715"/>
            <a:ext cx="5331873" cy="74358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0" kern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香港三維打印協會 </a:t>
            </a:r>
            <a:r>
              <a:rPr lang="en-HK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ja-JP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黎銳敏 會長</a:t>
            </a:r>
            <a:endParaRPr lang="en-HK" altLang="zh-TW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F906D4A-B08B-2081-1E58-16854D8D1F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408" y="1053435"/>
            <a:ext cx="4964010" cy="141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1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8FCD0-4750-2020-B50B-D5B71EF25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字方塊 16">
            <a:extLst>
              <a:ext uri="{FF2B5EF4-FFF2-40B4-BE49-F238E27FC236}">
                <a16:creationId xmlns:a16="http://schemas.microsoft.com/office/drawing/2014/main" id="{79A77CF9-B84F-7B0F-21BD-B5C454284DFE}"/>
              </a:ext>
            </a:extLst>
          </p:cNvPr>
          <p:cNvSpPr txBox="1"/>
          <p:nvPr/>
        </p:nvSpPr>
        <p:spPr>
          <a:xfrm>
            <a:off x="11693533" y="6420412"/>
            <a:ext cx="45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0E28E9-B515-4FFB-8249-247DE2D6692E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2A8F887-9DA2-3745-DD25-C46571CB7849}"/>
              </a:ext>
            </a:extLst>
          </p:cNvPr>
          <p:cNvSpPr txBox="1">
            <a:spLocks/>
          </p:cNvSpPr>
          <p:nvPr/>
        </p:nvSpPr>
        <p:spPr>
          <a:xfrm>
            <a:off x="1731410" y="218800"/>
            <a:ext cx="9129839" cy="5689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72 Condensed" panose="020B0506030000000003" pitchFamily="34" charset="0"/>
              </a:rPr>
              <a:t>預計</a:t>
            </a:r>
            <a:r>
              <a:rPr lang="en-HK" altLang="zh-TW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72 Condensed" panose="020B0506030000000003" pitchFamily="34" charset="0"/>
              </a:rPr>
              <a:t>2027</a:t>
            </a:r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72 Condensed" panose="020B0506030000000003" pitchFamily="34" charset="0"/>
              </a:rPr>
              <a:t>年將參展的展會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72 Condensed" panose="020B0506030000000003" pitchFamily="34" charset="0"/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6F5B0001-5296-ADCC-859C-2AE51227E1D3}"/>
              </a:ext>
            </a:extLst>
          </p:cNvPr>
          <p:cNvSpPr>
            <a:spLocks noGrp="1"/>
          </p:cNvSpPr>
          <p:nvPr/>
        </p:nvSpPr>
        <p:spPr>
          <a:xfrm>
            <a:off x="597573" y="1593511"/>
            <a:ext cx="5808795" cy="5715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2500"/>
              </a:spcBef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Chinaplas 2027</a:t>
            </a: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展會</a:t>
            </a: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Chinaplas 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聚焦高分子材料與智能製造技術。展示傳統注塑與最新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印解決方案。</a:t>
            </a:r>
            <a:endParaRPr lang="en-HK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深圳（按照慣例，單數年深圳、雙數年上海舉辦）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預計舉辦日期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︰2027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月份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展會面積：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390,000 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平方米</a:t>
            </a: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國際展商數目：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4,600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</a:t>
            </a: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觀眾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︰320,000</a:t>
            </a: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ct val="110000"/>
              </a:lnSpc>
            </a:pPr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Fakuma 2027</a:t>
            </a: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</a:t>
            </a:r>
            <a:r>
              <a:rPr lang="zh-TW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</a:t>
            </a:r>
            <a:endParaRPr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展會涵蓋了塑膠加工的原材料到生產機械，業內知名企業發佈最新的技術和產品，為展商交流和學習國際領先科技的平台。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預計地點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德國腓特烈港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預計舉辦日期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︰2027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月份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展會面積：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85,000 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平方米</a:t>
            </a: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國際展商數目：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1,600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觀眾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︰35,000</a:t>
            </a:r>
            <a:endParaRPr lang="ja-JP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8" name="Picture 27" descr="A red and white logo&#10;&#10;AI-generated content may be incorrect.">
            <a:extLst>
              <a:ext uri="{FF2B5EF4-FFF2-40B4-BE49-F238E27FC236}">
                <a16:creationId xmlns:a16="http://schemas.microsoft.com/office/drawing/2014/main" id="{D00A4FFE-CC03-5B9C-0BFC-27B51BD86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72904"/>
            <a:ext cx="3978283" cy="744968"/>
          </a:xfrm>
          <a:prstGeom prst="rect">
            <a:avLst/>
          </a:prstGeom>
        </p:spPr>
      </p:pic>
      <p:pic>
        <p:nvPicPr>
          <p:cNvPr id="30" name="Picture 29" descr="A red and white circle with a letter in it&#10;&#10;AI-generated content may be incorrect.">
            <a:extLst>
              <a:ext uri="{FF2B5EF4-FFF2-40B4-BE49-F238E27FC236}">
                <a16:creationId xmlns:a16="http://schemas.microsoft.com/office/drawing/2014/main" id="{23CF915C-B163-1E1D-1767-7AB97DA9DD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777" y="4287059"/>
            <a:ext cx="1591899" cy="195262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0E9766C-C75E-C621-C47A-968F04BB27BF}"/>
              </a:ext>
            </a:extLst>
          </p:cNvPr>
          <p:cNvSpPr txBox="1"/>
          <p:nvPr/>
        </p:nvSpPr>
        <p:spPr>
          <a:xfrm>
            <a:off x="595756" y="913857"/>
            <a:ext cx="111371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參展目的</a:t>
            </a:r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展示</a:t>
            </a:r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打印技術如何突破傳統局限，進入由注塑工藝主導的應用領域。</a:t>
            </a:r>
            <a:endParaRPr lang="en-HK" altLang="zh-TW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參展方向</a:t>
            </a:r>
            <a:r>
              <a:rPr lang="en-US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預計與香港模具協會合作參展設立香港館並申請工商機構支援基金（</a:t>
            </a:r>
            <a:r>
              <a:rPr lang="en-HK" altLang="zh-TW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TSF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）資助。</a:t>
            </a:r>
            <a:endParaRPr lang="en-HK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C68407F-ACBB-2184-525C-AE00F0903C7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913" y="92703"/>
            <a:ext cx="2049654" cy="58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5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E00C-A7B6-8AC3-25FB-D3EBD8643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字方塊 16">
            <a:extLst>
              <a:ext uri="{FF2B5EF4-FFF2-40B4-BE49-F238E27FC236}">
                <a16:creationId xmlns:a16="http://schemas.microsoft.com/office/drawing/2014/main" id="{B58E848C-CD22-6958-08CF-0B5859DCD67C}"/>
              </a:ext>
            </a:extLst>
          </p:cNvPr>
          <p:cNvSpPr txBox="1"/>
          <p:nvPr/>
        </p:nvSpPr>
        <p:spPr>
          <a:xfrm>
            <a:off x="11693533" y="6420412"/>
            <a:ext cx="45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0E28E9-B515-4FFB-8249-247DE2D6692E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1FB7B14C-9652-E151-CBE8-5591605F64EF}"/>
              </a:ext>
            </a:extLst>
          </p:cNvPr>
          <p:cNvSpPr txBox="1">
            <a:spLocks/>
          </p:cNvSpPr>
          <p:nvPr/>
        </p:nvSpPr>
        <p:spPr>
          <a:xfrm>
            <a:off x="1731410" y="218800"/>
            <a:ext cx="9129839" cy="5689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zh-TW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72 Condensed" panose="020B0506030000000003" pitchFamily="34" charset="0"/>
              </a:rPr>
              <a:t>正在籌備及申請的項目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72 Condensed" panose="020B0506030000000003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BD29E91-0673-3028-5BFF-91D9D88E84CF}"/>
              </a:ext>
            </a:extLst>
          </p:cNvPr>
          <p:cNvSpPr>
            <a:spLocks noGrp="1"/>
          </p:cNvSpPr>
          <p:nvPr/>
        </p:nvSpPr>
        <p:spPr>
          <a:xfrm>
            <a:off x="743317" y="3716449"/>
            <a:ext cx="6473559" cy="28710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>
              <a:lnSpc>
                <a:spcPct val="110000"/>
              </a:lnSpc>
            </a:pP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ct val="110000"/>
              </a:lnSpc>
            </a:pPr>
            <a:r>
              <a:rPr lang="zh-TW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中學生</a:t>
            </a:r>
            <a:r>
              <a:rPr lang="en-US" altLang="zh-TW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AI+3D</a:t>
            </a:r>
            <a:r>
              <a:rPr lang="zh-TW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打印創新賽</a:t>
            </a:r>
            <a:endParaRPr lang="en-HK" altLang="zh-TW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申請機構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香港三維打印協會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即將申請政府資助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創新及科技基金 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一般支援計劃（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GSP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預計項目日期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-2028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項目內容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舉辦以 「樂齡科技」 為主題的中學生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AI+3D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打印創新賽。賽事旨在引導學生將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（智慧生成、最佳化分析）與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打印（快速成型、實體創造）深度結合，針對高齡化社會中的具體需求提出解決方案。這不僅能打破學生對新興科技的認知壁壘，深化其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STEM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學科興趣，更希望培養面向未來的創科人才。</a:t>
            </a:r>
            <a:endParaRPr lang="en-US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Picture 3" descr="A group of people working on a project&#10;&#10;AI-generated content may be incorrect.">
            <a:extLst>
              <a:ext uri="{FF2B5EF4-FFF2-40B4-BE49-F238E27FC236}">
                <a16:creationId xmlns:a16="http://schemas.microsoft.com/office/drawing/2014/main" id="{97C9E55F-3C2B-F2AA-D610-D7CA2C868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109" y="4014875"/>
            <a:ext cx="3986212" cy="20934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4EE9-F808-CBF2-16F6-AE72DAFF12FB}"/>
              </a:ext>
            </a:extLst>
          </p:cNvPr>
          <p:cNvSpPr>
            <a:spLocks noGrp="1"/>
          </p:cNvSpPr>
          <p:nvPr/>
        </p:nvSpPr>
        <p:spPr>
          <a:xfrm>
            <a:off x="743319" y="771791"/>
            <a:ext cx="5352682" cy="2783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>
              <a:lnSpc>
                <a:spcPct val="110000"/>
              </a:lnSpc>
            </a:pP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ct val="110000"/>
              </a:lnSpc>
            </a:pPr>
            <a:r>
              <a:rPr lang="zh-TW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新型工業化直接製造技術：輕盈運動鞋類的增材製造晶格結構課程</a:t>
            </a:r>
            <a:endParaRPr lang="en-HK" altLang="zh-TW" sz="14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支持機構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香港三維打印協會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申請政府資助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新型工業化及科技培訓計劃（</a:t>
            </a:r>
            <a:r>
              <a:rPr lang="en-HK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NITTP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HK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lvl="1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項目內容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︰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本課程著重於此技術在運動舒緩與長者輕盈運動鞋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鞋墊類的應用，如，涵蓋晶格結構原理、負泊松比效應、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建模與增材製造技術等核心內容。學員將學習運用專業軟體設計功能性晶格，並透過實操掌握從建模到成品製作的全流程。課程結合理論與實務，培養學員將先進製造技術轉化為實際復康產品的能力，為設計鞋</a:t>
            </a:r>
            <a:r>
              <a:rPr lang="en-US" altLang="zh-TW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鞋墊類復康輔具開發等領域提供創新解決方案。</a:t>
            </a:r>
            <a:endParaRPr lang="en-US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Picture 5" descr="A qr code with a dinosaur&#10;&#10;AI-generated content may be incorrect.">
            <a:extLst>
              <a:ext uri="{FF2B5EF4-FFF2-40B4-BE49-F238E27FC236}">
                <a16:creationId xmlns:a16="http://schemas.microsoft.com/office/drawing/2014/main" id="{B6DEC84B-94C9-C451-D6DA-34D08BEE50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5801" y="1454476"/>
            <a:ext cx="1263438" cy="123366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543435-0533-600A-1F32-A6CBBBF11A7C}"/>
              </a:ext>
            </a:extLst>
          </p:cNvPr>
          <p:cNvSpPr>
            <a:spLocks noGrp="1"/>
          </p:cNvSpPr>
          <p:nvPr/>
        </p:nvSpPr>
        <p:spPr>
          <a:xfrm>
            <a:off x="10563039" y="2688142"/>
            <a:ext cx="1628961" cy="568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>
              <a:lnSpc>
                <a:spcPct val="110000"/>
              </a:lnSpc>
            </a:pPr>
            <a:r>
              <a:rPr lang="zh-TW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</a:t>
            </a:r>
            <a:r>
              <a:rPr lang="en-HK" altLang="zh-TW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QR code</a:t>
            </a:r>
            <a:endParaRPr lang="en-US" altLang="zh-TW" sz="14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B7274D3-CE76-208E-4EB7-52D0B35B6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238059"/>
              </p:ext>
            </p:extLst>
          </p:nvPr>
        </p:nvGraphicFramePr>
        <p:xfrm>
          <a:off x="6160653" y="1121313"/>
          <a:ext cx="4477850" cy="271272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928405">
                  <a:extLst>
                    <a:ext uri="{9D8B030D-6E8A-4147-A177-3AD203B41FA5}">
                      <a16:colId xmlns:a16="http://schemas.microsoft.com/office/drawing/2014/main" val="2786059022"/>
                    </a:ext>
                  </a:extLst>
                </a:gridCol>
                <a:gridCol w="3549445">
                  <a:extLst>
                    <a:ext uri="{9D8B030D-6E8A-4147-A177-3AD203B41FA5}">
                      <a16:colId xmlns:a16="http://schemas.microsoft.com/office/drawing/2014/main" val="477903206"/>
                    </a:ext>
                  </a:extLst>
                </a:gridCol>
              </a:tblGrid>
              <a:tr h="105271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zh-TW" altLang="en-US" sz="1100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日期及時間</a:t>
                      </a:r>
                      <a:endParaRPr lang="en-US" sz="1100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9F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2026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日（星期二）</a:t>
                      </a:r>
                      <a:endParaRPr lang="en-HK" altLang="zh-TW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下午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時至下午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時，</a:t>
                      </a:r>
                      <a:endParaRPr lang="en-HK" altLang="zh-TW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日（星期六）及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日（星期日）上午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分至下午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分，及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日（星期六）上午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時至下午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</a:t>
                      </a:r>
                      <a:endParaRPr lang="en-HK" altLang="zh-TW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HK" altLang="zh-CN" sz="7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HK" altLang="zh-CN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zh-CN" altLang="en-US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其中午餐時間由中午</a:t>
                      </a:r>
                      <a:r>
                        <a:rPr lang="en-HK" altLang="zh-CN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時至下午</a:t>
                      </a:r>
                      <a:r>
                        <a:rPr lang="en-HK" altLang="zh-CN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9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時</a:t>
                      </a:r>
                      <a:endParaRPr lang="en-HK" altLang="zh-CN" sz="9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720401"/>
                  </a:ext>
                </a:extLst>
              </a:tr>
              <a:tr h="683583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zh-TW" altLang="en-US" sz="1100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地點</a:t>
                      </a:r>
                      <a:endParaRPr lang="en-US" sz="1100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8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u="sng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生產力大樓</a:t>
                      </a:r>
                      <a:endParaRPr lang="en-HK" altLang="zh-TW" sz="1100" u="sng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九龍達之路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號生產力大樓</a:t>
                      </a:r>
                      <a:r>
                        <a:rPr lang="en-HK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樓課室</a:t>
                      </a:r>
                      <a:endParaRPr lang="en-HK" altLang="zh-TW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u="sng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三維創客空間</a:t>
                      </a:r>
                      <a:endParaRPr lang="en-HK" altLang="zh-TW" sz="1100" u="sng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九龍深水埗荔枝角道 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325-329 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號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樓 </a:t>
                      </a: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303</a:t>
                      </a: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室</a:t>
                      </a:r>
                      <a:endParaRPr lang="en-HK" altLang="zh-TW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969495"/>
                  </a:ext>
                </a:extLst>
              </a:tr>
              <a:tr h="23241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zh-TW" altLang="en-US" sz="1100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語言</a:t>
                      </a:r>
                      <a:endParaRPr lang="en-US" sz="1100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9F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廣東話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240801"/>
                  </a:ext>
                </a:extLst>
              </a:tr>
              <a:tr h="23241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zh-TW" altLang="en-US" sz="1100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課程費用</a:t>
                      </a:r>
                      <a:endParaRPr lang="en-US" sz="1100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8B7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港</a:t>
                      </a:r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幣 </a:t>
                      </a:r>
                      <a:r>
                        <a:rPr lang="en-US" altLang="zh-TW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,000</a:t>
                      </a:r>
                      <a:r>
                        <a:rPr lang="zh-CN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r>
                        <a:rPr lang="en-HK" altLang="zh-CN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人</a:t>
                      </a:r>
                      <a:endParaRPr lang="en-US" sz="1100" kern="1200" dirty="0">
                        <a:solidFill>
                          <a:srgbClr val="282828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147033"/>
                  </a:ext>
                </a:extLst>
              </a:tr>
              <a:tr h="23241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zh-TW" altLang="en-US" sz="1100" kern="120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備註</a:t>
                      </a:r>
                      <a:endParaRPr lang="en-US" sz="1100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9F9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共</a:t>
                      </a:r>
                      <a:r>
                        <a:rPr lang="en-US" altLang="zh-TW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堂理論課（</a:t>
                      </a:r>
                      <a:r>
                        <a:rPr lang="en-US" altLang="zh-TW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小時）</a:t>
                      </a:r>
                      <a:r>
                        <a:rPr lang="en-US" altLang="zh-TW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+3</a:t>
                      </a:r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堂實習課（</a:t>
                      </a:r>
                      <a:r>
                        <a:rPr lang="en-US" altLang="zh-TW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TW" altLang="en-US" sz="1100" kern="1200" dirty="0">
                          <a:solidFill>
                            <a:srgbClr val="282828"/>
                          </a:solidFill>
                          <a:effectLst/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小時）</a:t>
                      </a:r>
                      <a:endParaRPr lang="en-HK" sz="1100" kern="1200" dirty="0">
                        <a:solidFill>
                          <a:srgbClr val="282828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702041"/>
                  </a:ext>
                </a:extLst>
              </a:tr>
            </a:tbl>
          </a:graphicData>
        </a:graphic>
      </p:graphicFrame>
      <p:pic>
        <p:nvPicPr>
          <p:cNvPr id="19" name="Picture 1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92E6751-7784-B8E3-0425-97CEFCF3D0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6308" y="35560"/>
            <a:ext cx="2944389" cy="84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ACBA91-783C-9910-8A76-8D3798BD1E41}"/>
              </a:ext>
            </a:extLst>
          </p:cNvPr>
          <p:cNvSpPr txBox="1">
            <a:spLocks/>
          </p:cNvSpPr>
          <p:nvPr/>
        </p:nvSpPr>
        <p:spPr>
          <a:xfrm>
            <a:off x="4896465" y="3575103"/>
            <a:ext cx="1681316" cy="457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謝謝</a:t>
            </a:r>
            <a:endParaRPr lang="en-HK" sz="4800" dirty="0">
              <a:solidFill>
                <a:schemeClr val="accent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1E9C707-7BAC-779C-25CE-2431CB00C2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408" y="1053435"/>
            <a:ext cx="4964010" cy="141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03895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_Deck_Template_2023_v1" id="{621BDF2B-575C-0F42-972E-3F64AC0FDD2A}" vid="{B48BB714-8307-DF48-B5D9-D8320CC718C0}"/>
    </a:ext>
  </a:extLst>
</a:theme>
</file>

<file path=ppt/theme/theme2.xml><?xml version="1.0" encoding="utf-8"?>
<a:theme xmlns:a="http://schemas.openxmlformats.org/drawingml/2006/main" name="Section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_Deck_Template_2023_v1" id="{621BDF2B-575C-0F42-972E-3F64AC0FDD2A}" vid="{8837376A-945B-BD47-8A7D-7DBCADE8085F}"/>
    </a:ext>
  </a:extLst>
</a:theme>
</file>

<file path=ppt/theme/theme3.xml><?xml version="1.0" encoding="utf-8"?>
<a:theme xmlns:a="http://schemas.openxmlformats.org/drawingml/2006/main" name="Blank page with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_Deck_Template_2023_v1" id="{621BDF2B-575C-0F42-972E-3F64AC0FDD2A}" vid="{43EC8EA2-F41B-DA42-B8FE-9F75FFDA9423}"/>
    </a:ext>
  </a:extLst>
</a:theme>
</file>

<file path=ppt/theme/theme4.xml><?xml version="1.0" encoding="utf-8"?>
<a:theme xmlns:a="http://schemas.openxmlformats.org/drawingml/2006/main" name="Blank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_Deck_Template_2023_v1" id="{621BDF2B-575C-0F42-972E-3F64AC0FDD2A}" vid="{54BFD7BE-8453-544E-A163-87EBE8D57E1A}"/>
    </a:ext>
  </a:extLst>
</a:theme>
</file>

<file path=ppt/theme/theme5.xml><?xml version="1.0" encoding="utf-8"?>
<a:theme xmlns:a="http://schemas.openxmlformats.org/drawingml/2006/main" name="1_Blank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KPC_Corporate_Template_2024" id="{DD2740B9-AF01-6645-A115-662CA1786BF3}" vid="{E75F4A7F-BA3F-D741-BD41-20837E16347D}"/>
    </a:ext>
  </a:extLst>
</a:theme>
</file>

<file path=ppt/theme/theme6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7.xml><?xml version="1.0" encoding="utf-8"?>
<a:theme xmlns:a="http://schemas.openxmlformats.org/drawingml/2006/main" name="Office 佈景主題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39080cf-207e-44b9-a49c-1c53e72b904f">
      <UserInfo>
        <DisplayName>Siu Man YIP</DisplayName>
        <AccountId>43</AccountId>
        <AccountType/>
      </UserInfo>
      <UserInfo>
        <DisplayName>Eddie WONG</DisplayName>
        <AccountId>37</AccountId>
        <AccountType/>
      </UserInfo>
    </SharedWithUsers>
    <lcf76f155ced4ddcb4097134ff3c332f xmlns="e27ef904-136c-4597-81b6-7b4ce3f2167c">
      <Terms xmlns="http://schemas.microsoft.com/office/infopath/2007/PartnerControls"/>
    </lcf76f155ced4ddcb4097134ff3c332f>
    <TaxCatchAll xmlns="739080cf-207e-44b9-a49c-1c53e72b904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8CDB07C4F24C4CA1DFF005D7EC19A8" ma:contentTypeVersion="17" ma:contentTypeDescription="Create a new document." ma:contentTypeScope="" ma:versionID="e64c4fd4bd02e72ca3bea64b28fdcb4a">
  <xsd:schema xmlns:xsd="http://www.w3.org/2001/XMLSchema" xmlns:xs="http://www.w3.org/2001/XMLSchema" xmlns:p="http://schemas.microsoft.com/office/2006/metadata/properties" xmlns:ns2="e27ef904-136c-4597-81b6-7b4ce3f2167c" xmlns:ns3="739080cf-207e-44b9-a49c-1c53e72b904f" targetNamespace="http://schemas.microsoft.com/office/2006/metadata/properties" ma:root="true" ma:fieldsID="e944578f008282b6d76e503103fdf296" ns2:_="" ns3:_="">
    <xsd:import namespace="e27ef904-136c-4597-81b6-7b4ce3f2167c"/>
    <xsd:import namespace="739080cf-207e-44b9-a49c-1c53e72b90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ef904-136c-4597-81b6-7b4ce3f216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ec26bb-137a-4c11-87b7-fd63ab21fd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080cf-207e-44b9-a49c-1c53e72b90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4136343-13b2-425d-9672-98c4d5236ce1}" ma:internalName="TaxCatchAll" ma:showField="CatchAllData" ma:web="739080cf-207e-44b9-a49c-1c53e72b90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948CCD-ACCB-44E3-A642-F8FE78E2D6ED}">
  <ds:schemaRefs>
    <ds:schemaRef ds:uri="http://purl.org/dc/terms/"/>
    <ds:schemaRef ds:uri="739080cf-207e-44b9-a49c-1c53e72b904f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27ef904-136c-4597-81b6-7b4ce3f2167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EB13D7A-B190-47DB-B34B-FAB94AAA80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4C552D-F0C8-4E99-A3B5-2F32DA7909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ef904-136c-4597-81b6-7b4ce3f2167c"/>
    <ds:schemaRef ds:uri="739080cf-207e-44b9-a49c-1c53e72b90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Corporate_Deck_Template_2023_v1 (1)</Template>
  <TotalTime>25623</TotalTime>
  <Words>643</Words>
  <Application>Microsoft Office PowerPoint</Application>
  <PresentationFormat>Widescreen</PresentationFormat>
  <Paragraphs>56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Microsoft JhengHei</vt:lpstr>
      <vt:lpstr>Microsoft JhengHei</vt:lpstr>
      <vt:lpstr>Arial</vt:lpstr>
      <vt:lpstr>Calibri</vt:lpstr>
      <vt:lpstr>Trebuchet MS</vt:lpstr>
      <vt:lpstr>Wingdings 3</vt:lpstr>
      <vt:lpstr>Cover Page</vt:lpstr>
      <vt:lpstr>Section page</vt:lpstr>
      <vt:lpstr>Blank page with logo</vt:lpstr>
      <vt:lpstr>Blank page</vt:lpstr>
      <vt:lpstr>1_Blank page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WONG</dc:creator>
  <cp:lastModifiedBy>Ben WONG</cp:lastModifiedBy>
  <cp:revision>1513</cp:revision>
  <cp:lastPrinted>2025-11-04T06:51:08Z</cp:lastPrinted>
  <dcterms:created xsi:type="dcterms:W3CDTF">2023-06-27T09:52:37Z</dcterms:created>
  <dcterms:modified xsi:type="dcterms:W3CDTF">2025-12-16T08:17:31Z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0x01010073E36853F557AA4F9559619FE2658AD8</vt:lpwstr>
  </property>
  <property fmtid="{D5CDD505-2E9C-101B-9397-08002B2CF9AE}" pid="3" name="MediaServiceImageTags">
    <vt:lpwstr/>
  </property>
</Properties>
</file>