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283" r:id="rId12"/>
    <p:sldId id="285" r:id="rId13"/>
    <p:sldId id="286" r:id="rId14"/>
    <p:sldId id="287" r:id="rId15"/>
    <p:sldId id="288" r:id="rId16"/>
    <p:sldId id="289" r:id="rId17"/>
    <p:sldId id="292" r:id="rId18"/>
    <p:sldId id="315" r:id="rId19"/>
    <p:sldId id="291" r:id="rId20"/>
    <p:sldId id="290" r:id="rId21"/>
    <p:sldId id="293" r:id="rId22"/>
    <p:sldId id="295" r:id="rId23"/>
    <p:sldId id="296" r:id="rId24"/>
    <p:sldId id="294" r:id="rId25"/>
    <p:sldId id="304" r:id="rId26"/>
    <p:sldId id="356" r:id="rId27"/>
    <p:sldId id="359" r:id="rId28"/>
    <p:sldId id="357" r:id="rId29"/>
    <p:sldId id="360" r:id="rId30"/>
    <p:sldId id="361" r:id="rId31"/>
    <p:sldId id="363" r:id="rId32"/>
    <p:sldId id="362" r:id="rId33"/>
    <p:sldId id="364" r:id="rId34"/>
    <p:sldId id="346" r:id="rId35"/>
    <p:sldId id="265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3333"/>
    <a:srgbClr val="EC721E"/>
    <a:srgbClr val="3265BE"/>
    <a:srgbClr val="4472C4"/>
    <a:srgbClr val="336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602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zh-CN" altLang="en-US" sz="1600" dirty="0">
                <a:solidFill>
                  <a:schemeClr val="tx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</a:t>
            </a:r>
            <a:r>
              <a:rPr lang="en-US" altLang="zh-CN" sz="1600" dirty="0">
                <a:solidFill>
                  <a:schemeClr val="tx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3D</a:t>
            </a:r>
            <a:r>
              <a:rPr lang="zh-CN" altLang="en-US" sz="1600" dirty="0">
                <a:solidFill>
                  <a:schemeClr val="tx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打印行业市场规模（单位：亿元）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中国增材制造产业十年产值变化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2024E</c:v>
                </c:pt>
                <c:pt idx="9">
                  <c:v>2025E</c:v>
                </c:pt>
                <c:pt idx="10">
                  <c:v>2026E</c:v>
                </c:pt>
                <c:pt idx="11">
                  <c:v>2027E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</c:v>
                </c:pt>
                <c:pt idx="1">
                  <c:v>104</c:v>
                </c:pt>
                <c:pt idx="2">
                  <c:v>130</c:v>
                </c:pt>
                <c:pt idx="3">
                  <c:v>162</c:v>
                </c:pt>
                <c:pt idx="4">
                  <c:v>203</c:v>
                </c:pt>
                <c:pt idx="5">
                  <c:v>265</c:v>
                </c:pt>
                <c:pt idx="6">
                  <c:v>320</c:v>
                </c:pt>
                <c:pt idx="7">
                  <c:v>400</c:v>
                </c:pt>
                <c:pt idx="8">
                  <c:v>500</c:v>
                </c:pt>
                <c:pt idx="9">
                  <c:v>625</c:v>
                </c:pt>
                <c:pt idx="10">
                  <c:v>781</c:v>
                </c:pt>
                <c:pt idx="1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A2-41A0-B0ED-68289AAE6E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237191599"/>
        <c:axId val="1237190351"/>
      </c:barChart>
      <c:catAx>
        <c:axId val="1237191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190351"/>
        <c:crosses val="autoZero"/>
        <c:auto val="1"/>
        <c:lblAlgn val="ctr"/>
        <c:lblOffset val="100"/>
        <c:noMultiLvlLbl val="0"/>
      </c:catAx>
      <c:valAx>
        <c:axId val="123719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19159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84bd90a-bc3e-4736-bd24-cad4e59a9b85}"/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altLang="zh-CN" sz="1800" dirty="0"/>
              <a:t>2017-2024</a:t>
            </a:r>
            <a:r>
              <a:rPr lang="zh-CN" altLang="en-US" sz="1800" dirty="0"/>
              <a:t>年中国</a:t>
            </a:r>
            <a:r>
              <a:rPr lang="en-US" altLang="zh-CN" sz="1800" dirty="0"/>
              <a:t>3D</a:t>
            </a:r>
            <a:r>
              <a:rPr lang="zh-CN" altLang="en-US" sz="1800" dirty="0"/>
              <a:t>打印机出口数量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出口台数（万台）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2017年</c:v>
                </c:pt>
                <c:pt idx="1">
                  <c:v>2018年</c:v>
                </c:pt>
                <c:pt idx="2">
                  <c:v>2019年</c:v>
                </c:pt>
                <c:pt idx="3">
                  <c:v>2020年</c:v>
                </c:pt>
                <c:pt idx="4">
                  <c:v>2021年</c:v>
                </c:pt>
                <c:pt idx="5">
                  <c:v>2022年</c:v>
                </c:pt>
                <c:pt idx="6">
                  <c:v>2023年</c:v>
                </c:pt>
                <c:pt idx="7">
                  <c:v>2024年1-5月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65.599999999999994</c:v>
                </c:pt>
                <c:pt idx="1">
                  <c:v>100.7</c:v>
                </c:pt>
                <c:pt idx="2">
                  <c:v>143.19999999999999</c:v>
                </c:pt>
                <c:pt idx="3">
                  <c:v>254</c:v>
                </c:pt>
                <c:pt idx="4">
                  <c:v>287.39999999999998</c:v>
                </c:pt>
                <c:pt idx="5">
                  <c:v>187.8</c:v>
                </c:pt>
                <c:pt idx="6">
                  <c:v>352.5</c:v>
                </c:pt>
                <c:pt idx="7">
                  <c:v>146.5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65-4F9F-97C7-96859D8759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556767631"/>
        <c:axId val="1556766383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2017年</c:v>
                </c:pt>
                <c:pt idx="1">
                  <c:v>2018年</c:v>
                </c:pt>
                <c:pt idx="2">
                  <c:v>2019年</c:v>
                </c:pt>
                <c:pt idx="3">
                  <c:v>2020年</c:v>
                </c:pt>
                <c:pt idx="4">
                  <c:v>2021年</c:v>
                </c:pt>
                <c:pt idx="5">
                  <c:v>2022年</c:v>
                </c:pt>
                <c:pt idx="6">
                  <c:v>2023年</c:v>
                </c:pt>
                <c:pt idx="7">
                  <c:v>2024年1-5月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0.84799999999999998</c:v>
                </c:pt>
                <c:pt idx="1">
                  <c:v>0.53500000000000003</c:v>
                </c:pt>
                <c:pt idx="2">
                  <c:v>0.42199999999999999</c:v>
                </c:pt>
                <c:pt idx="3">
                  <c:v>0.77400000000000002</c:v>
                </c:pt>
                <c:pt idx="4">
                  <c:v>0.13100000000000001</c:v>
                </c:pt>
                <c:pt idx="5">
                  <c:v>-0.35</c:v>
                </c:pt>
                <c:pt idx="6">
                  <c:v>0.877</c:v>
                </c:pt>
                <c:pt idx="7">
                  <c:v>0.373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65-4F9F-97C7-96859D8759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6193903"/>
        <c:axId val="1566194735"/>
      </c:lineChart>
      <c:catAx>
        <c:axId val="1556767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6766383"/>
        <c:crosses val="autoZero"/>
        <c:auto val="1"/>
        <c:lblAlgn val="ctr"/>
        <c:lblOffset val="100"/>
        <c:noMultiLvlLbl val="0"/>
      </c:catAx>
      <c:valAx>
        <c:axId val="1556766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6767631"/>
        <c:crosses val="autoZero"/>
        <c:crossBetween val="between"/>
      </c:valAx>
      <c:catAx>
        <c:axId val="15661939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66194735"/>
        <c:crosses val="autoZero"/>
        <c:auto val="1"/>
        <c:lblAlgn val="ctr"/>
        <c:lblOffset val="100"/>
        <c:noMultiLvlLbl val="0"/>
      </c:catAx>
      <c:valAx>
        <c:axId val="1566194735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6193903"/>
        <c:crosses val="max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065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8f7e254-075c-467a-84c1-fad04fa38f22}"/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3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3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30ADD-EFB4-4595-A30A-7F7E8FFEA1C0}" type="doc">
      <dgm:prSet loTypeId="urn:microsoft.com/office/officeart/2005/8/layout/arrow2#1" loCatId="process" qsTypeId="urn:microsoft.com/office/officeart/2005/8/quickstyle/3d1#1" qsCatId="3D" csTypeId="urn:microsoft.com/office/officeart/2005/8/colors/colorful2#1" csCatId="colorful" phldr="1"/>
      <dgm:spPr/>
    </dgm:pt>
    <dgm:pt modelId="{E04A9056-BBC0-4D12-B982-93252C1C8DCD}">
      <dgm:prSet phldrT="[文本]" custT="1"/>
      <dgm:spPr/>
      <dgm:t>
        <a:bodyPr/>
        <a:lstStyle/>
        <a:p>
          <a:r>
            <a:rPr lang="zh-CN" altLang="en-US" sz="2000" dirty="0">
              <a:latin typeface="黑体" panose="02010609060101010101" charset="-122"/>
              <a:ea typeface="黑体" panose="02010609060101010101" charset="-122"/>
            </a:rPr>
            <a:t>中小学</a:t>
          </a:r>
        </a:p>
      </dgm:t>
    </dgm:pt>
    <dgm:pt modelId="{4C472977-C4A2-4DBF-B635-07BDD612E8E1}" type="parTrans" cxnId="{87436631-F234-451B-BAA1-AA8C55BFFE47}">
      <dgm:prSet/>
      <dgm:spPr/>
      <dgm:t>
        <a:bodyPr/>
        <a:lstStyle/>
        <a:p>
          <a:endParaRPr lang="zh-CN" altLang="en-US"/>
        </a:p>
      </dgm:t>
    </dgm:pt>
    <dgm:pt modelId="{31B97315-B0ED-4328-A9E3-CA5ADFBA42F2}" type="sibTrans" cxnId="{87436631-F234-451B-BAA1-AA8C55BFFE47}">
      <dgm:prSet/>
      <dgm:spPr/>
      <dgm:t>
        <a:bodyPr/>
        <a:lstStyle/>
        <a:p>
          <a:endParaRPr lang="zh-CN" altLang="en-US"/>
        </a:p>
      </dgm:t>
    </dgm:pt>
    <dgm:pt modelId="{63EF2728-2E84-4DCA-90D9-E95107B039D9}">
      <dgm:prSet phldrT="[文本]" custT="1"/>
      <dgm:spPr/>
      <dgm:t>
        <a:bodyPr/>
        <a:lstStyle/>
        <a:p>
          <a:r>
            <a:rPr lang="zh-CN" altLang="en-US" sz="2000" dirty="0">
              <a:latin typeface="黑体" panose="02010609060101010101" charset="-122"/>
              <a:ea typeface="黑体" panose="02010609060101010101" charset="-122"/>
            </a:rPr>
            <a:t>职业院校</a:t>
          </a:r>
        </a:p>
      </dgm:t>
    </dgm:pt>
    <dgm:pt modelId="{36CE4FAB-5D7B-424C-B80D-CB421C316DA8}" type="parTrans" cxnId="{4B366A00-093B-46E9-82A6-51B300EE2822}">
      <dgm:prSet/>
      <dgm:spPr/>
      <dgm:t>
        <a:bodyPr/>
        <a:lstStyle/>
        <a:p>
          <a:endParaRPr lang="zh-CN" altLang="en-US"/>
        </a:p>
      </dgm:t>
    </dgm:pt>
    <dgm:pt modelId="{737CD818-D353-40EE-94E1-A334C5053713}" type="sibTrans" cxnId="{4B366A00-093B-46E9-82A6-51B300EE2822}">
      <dgm:prSet/>
      <dgm:spPr/>
      <dgm:t>
        <a:bodyPr/>
        <a:lstStyle/>
        <a:p>
          <a:endParaRPr lang="zh-CN" altLang="en-US"/>
        </a:p>
      </dgm:t>
    </dgm:pt>
    <dgm:pt modelId="{4075B5C1-9334-4145-8411-622997304183}">
      <dgm:prSet phldrT="[文本]" custT="1"/>
      <dgm:spPr/>
      <dgm:t>
        <a:bodyPr/>
        <a:lstStyle/>
        <a:p>
          <a:r>
            <a:rPr lang="zh-CN" altLang="en-US" sz="2000" dirty="0">
              <a:latin typeface="黑体" panose="02010609060101010101" charset="-122"/>
              <a:ea typeface="黑体" panose="02010609060101010101" charset="-122"/>
            </a:rPr>
            <a:t>大学本科</a:t>
          </a:r>
        </a:p>
      </dgm:t>
    </dgm:pt>
    <dgm:pt modelId="{3B70C378-C735-4C40-8484-D12837B9A697}" type="parTrans" cxnId="{1AFFA50D-58AC-4B9D-A2BA-FF0DF887E5ED}">
      <dgm:prSet/>
      <dgm:spPr/>
      <dgm:t>
        <a:bodyPr/>
        <a:lstStyle/>
        <a:p>
          <a:endParaRPr lang="zh-CN" altLang="en-US"/>
        </a:p>
      </dgm:t>
    </dgm:pt>
    <dgm:pt modelId="{8334E9A6-5A4D-49D2-82A4-ABBB3DF7BDB9}" type="sibTrans" cxnId="{1AFFA50D-58AC-4B9D-A2BA-FF0DF887E5ED}">
      <dgm:prSet/>
      <dgm:spPr/>
      <dgm:t>
        <a:bodyPr/>
        <a:lstStyle/>
        <a:p>
          <a:endParaRPr lang="zh-CN" altLang="en-US"/>
        </a:p>
      </dgm:t>
    </dgm:pt>
    <dgm:pt modelId="{DC42E189-8DCE-4265-9FE6-A2EB1BE503DE}">
      <dgm:prSet phldrT="[文本]" custT="1"/>
      <dgm:spPr/>
      <dgm:t>
        <a:bodyPr/>
        <a:lstStyle/>
        <a:p>
          <a:r>
            <a:rPr lang="zh-CN" altLang="en-US" sz="2000" dirty="0">
              <a:latin typeface="黑体" panose="02010609060101010101" charset="-122"/>
              <a:ea typeface="黑体" panose="02010609060101010101" charset="-122"/>
            </a:rPr>
            <a:t>硕博研究生</a:t>
          </a:r>
        </a:p>
      </dgm:t>
    </dgm:pt>
    <dgm:pt modelId="{CCAA038D-9427-485B-95FF-E0829F03B29E}" type="parTrans" cxnId="{533B60F6-979A-4B2A-B0FF-41FA6DB013EB}">
      <dgm:prSet/>
      <dgm:spPr/>
      <dgm:t>
        <a:bodyPr/>
        <a:lstStyle/>
        <a:p>
          <a:endParaRPr lang="zh-CN" altLang="en-US"/>
        </a:p>
      </dgm:t>
    </dgm:pt>
    <dgm:pt modelId="{37223A57-025A-465B-ABC7-44EADF558B18}" type="sibTrans" cxnId="{533B60F6-979A-4B2A-B0FF-41FA6DB013EB}">
      <dgm:prSet/>
      <dgm:spPr/>
      <dgm:t>
        <a:bodyPr/>
        <a:lstStyle/>
        <a:p>
          <a:endParaRPr lang="zh-CN" altLang="en-US"/>
        </a:p>
      </dgm:t>
    </dgm:pt>
    <dgm:pt modelId="{F8F842E4-CF5F-4326-803B-E91D82AA187F}" type="pres">
      <dgm:prSet presAssocID="{35E30ADD-EFB4-4595-A30A-7F7E8FFEA1C0}" presName="arrowDiagram" presStyleCnt="0">
        <dgm:presLayoutVars>
          <dgm:chMax val="5"/>
          <dgm:dir/>
          <dgm:resizeHandles val="exact"/>
        </dgm:presLayoutVars>
      </dgm:prSet>
      <dgm:spPr/>
    </dgm:pt>
    <dgm:pt modelId="{0905A955-E169-45CF-86C3-37281DCE5E17}" type="pres">
      <dgm:prSet presAssocID="{35E30ADD-EFB4-4595-A30A-7F7E8FFEA1C0}" presName="arrow" presStyleLbl="bgShp" presStyleIdx="0" presStyleCnt="1" custLinFactNeighborX="-11668" custLinFactNeighborY="-107"/>
      <dgm:spPr>
        <a:solidFill>
          <a:schemeClr val="accent6"/>
        </a:solidFill>
      </dgm:spPr>
    </dgm:pt>
    <dgm:pt modelId="{C7488F1C-D5D1-4F00-B560-1CCE326FD088}" type="pres">
      <dgm:prSet presAssocID="{35E30ADD-EFB4-4595-A30A-7F7E8FFEA1C0}" presName="arrowDiagram4" presStyleCnt="0"/>
      <dgm:spPr/>
    </dgm:pt>
    <dgm:pt modelId="{566ED169-36B8-4B3B-97C4-D3F7C31FDFE6}" type="pres">
      <dgm:prSet presAssocID="{E04A9056-BBC0-4D12-B982-93252C1C8DCD}" presName="bullet4a" presStyleLbl="node1" presStyleIdx="0" presStyleCnt="4" custLinFactX="-200000" custLinFactNeighborX="-212759" custLinFactNeighborY="-27117"/>
      <dgm:spPr/>
    </dgm:pt>
    <dgm:pt modelId="{241F92BD-3191-4BC6-80EF-18F742BAB951}" type="pres">
      <dgm:prSet presAssocID="{E04A9056-BBC0-4D12-B982-93252C1C8DCD}" presName="textBox4a" presStyleLbl="revTx" presStyleIdx="0" presStyleCnt="4" custLinFactNeighborX="-80282" custLinFactNeighborY="30190">
        <dgm:presLayoutVars>
          <dgm:bulletEnabled val="1"/>
        </dgm:presLayoutVars>
      </dgm:prSet>
      <dgm:spPr/>
    </dgm:pt>
    <dgm:pt modelId="{3645754E-4C32-4260-8236-233D21789D85}" type="pres">
      <dgm:prSet presAssocID="{63EF2728-2E84-4DCA-90D9-E95107B039D9}" presName="bullet4b" presStyleLbl="node1" presStyleIdx="1" presStyleCnt="4" custLinFactX="-100000" custLinFactNeighborX="-118836" custLinFactNeighborY="-46949"/>
      <dgm:spPr/>
    </dgm:pt>
    <dgm:pt modelId="{AD5A8776-0EAE-4AAA-A7C7-F0635BBDDF84}" type="pres">
      <dgm:prSet presAssocID="{63EF2728-2E84-4DCA-90D9-E95107B039D9}" presName="textBox4b" presStyleLbl="revTx" presStyleIdx="1" presStyleCnt="4" custLinFactNeighborX="-10112" custLinFactNeighborY="-599">
        <dgm:presLayoutVars>
          <dgm:bulletEnabled val="1"/>
        </dgm:presLayoutVars>
      </dgm:prSet>
      <dgm:spPr/>
    </dgm:pt>
    <dgm:pt modelId="{445479AF-50D8-477B-8990-7303C5F2834D}" type="pres">
      <dgm:prSet presAssocID="{4075B5C1-9334-4145-8411-622997304183}" presName="bullet4c" presStyleLbl="node1" presStyleIdx="2" presStyleCnt="4" custLinFactX="-7890" custLinFactNeighborX="-100000" custLinFactNeighborY="-8883"/>
      <dgm:spPr/>
    </dgm:pt>
    <dgm:pt modelId="{3204755F-19FF-4DE8-BFE6-A6B7FB1F1668}" type="pres">
      <dgm:prSet presAssocID="{4075B5C1-9334-4145-8411-622997304183}" presName="textBox4c" presStyleLbl="revTx" presStyleIdx="2" presStyleCnt="4" custLinFactNeighborX="-26131" custLinFactNeighborY="8010">
        <dgm:presLayoutVars>
          <dgm:bulletEnabled val="1"/>
        </dgm:presLayoutVars>
      </dgm:prSet>
      <dgm:spPr/>
    </dgm:pt>
    <dgm:pt modelId="{A5D84F20-06CA-485E-81CA-3B6FF9D37492}" type="pres">
      <dgm:prSet presAssocID="{DC42E189-8DCE-4265-9FE6-A2EB1BE503DE}" presName="bullet4d" presStyleLbl="node1" presStyleIdx="3" presStyleCnt="4"/>
      <dgm:spPr/>
    </dgm:pt>
    <dgm:pt modelId="{49C047C7-C887-4F02-8C89-B00AD608BDE9}" type="pres">
      <dgm:prSet presAssocID="{DC42E189-8DCE-4265-9FE6-A2EB1BE503DE}" presName="textBox4d" presStyleLbl="revTx" presStyleIdx="3" presStyleCnt="4" custScaleX="178854" custLinFactNeighborX="43843" custLinFactNeighborY="2197">
        <dgm:presLayoutVars>
          <dgm:bulletEnabled val="1"/>
        </dgm:presLayoutVars>
      </dgm:prSet>
      <dgm:spPr/>
    </dgm:pt>
  </dgm:ptLst>
  <dgm:cxnLst>
    <dgm:cxn modelId="{4B366A00-093B-46E9-82A6-51B300EE2822}" srcId="{35E30ADD-EFB4-4595-A30A-7F7E8FFEA1C0}" destId="{63EF2728-2E84-4DCA-90D9-E95107B039D9}" srcOrd="1" destOrd="0" parTransId="{36CE4FAB-5D7B-424C-B80D-CB421C316DA8}" sibTransId="{737CD818-D353-40EE-94E1-A334C5053713}"/>
    <dgm:cxn modelId="{1AFFA50D-58AC-4B9D-A2BA-FF0DF887E5ED}" srcId="{35E30ADD-EFB4-4595-A30A-7F7E8FFEA1C0}" destId="{4075B5C1-9334-4145-8411-622997304183}" srcOrd="2" destOrd="0" parTransId="{3B70C378-C735-4C40-8484-D12837B9A697}" sibTransId="{8334E9A6-5A4D-49D2-82A4-ABBB3DF7BDB9}"/>
    <dgm:cxn modelId="{F8AB311C-A488-415F-B24A-DD2F8C58FB2A}" type="presOf" srcId="{E04A9056-BBC0-4D12-B982-93252C1C8DCD}" destId="{241F92BD-3191-4BC6-80EF-18F742BAB951}" srcOrd="0" destOrd="0" presId="urn:microsoft.com/office/officeart/2005/8/layout/arrow2#1"/>
    <dgm:cxn modelId="{B09D852E-9C30-4DBE-92E1-460F71893B6F}" type="presOf" srcId="{4075B5C1-9334-4145-8411-622997304183}" destId="{3204755F-19FF-4DE8-BFE6-A6B7FB1F1668}" srcOrd="0" destOrd="0" presId="urn:microsoft.com/office/officeart/2005/8/layout/arrow2#1"/>
    <dgm:cxn modelId="{87436631-F234-451B-BAA1-AA8C55BFFE47}" srcId="{35E30ADD-EFB4-4595-A30A-7F7E8FFEA1C0}" destId="{E04A9056-BBC0-4D12-B982-93252C1C8DCD}" srcOrd="0" destOrd="0" parTransId="{4C472977-C4A2-4DBF-B635-07BDD612E8E1}" sibTransId="{31B97315-B0ED-4328-A9E3-CA5ADFBA42F2}"/>
    <dgm:cxn modelId="{87FD2D69-443D-44D3-A92C-1B63F7481F4A}" type="presOf" srcId="{DC42E189-8DCE-4265-9FE6-A2EB1BE503DE}" destId="{49C047C7-C887-4F02-8C89-B00AD608BDE9}" srcOrd="0" destOrd="0" presId="urn:microsoft.com/office/officeart/2005/8/layout/arrow2#1"/>
    <dgm:cxn modelId="{512137B2-16FD-40D0-BCFC-1D1F158AE2E7}" type="presOf" srcId="{63EF2728-2E84-4DCA-90D9-E95107B039D9}" destId="{AD5A8776-0EAE-4AAA-A7C7-F0635BBDDF84}" srcOrd="0" destOrd="0" presId="urn:microsoft.com/office/officeart/2005/8/layout/arrow2#1"/>
    <dgm:cxn modelId="{42DF2FC3-7CC6-4984-AF78-FC4BE90D3849}" type="presOf" srcId="{35E30ADD-EFB4-4595-A30A-7F7E8FFEA1C0}" destId="{F8F842E4-CF5F-4326-803B-E91D82AA187F}" srcOrd="0" destOrd="0" presId="urn:microsoft.com/office/officeart/2005/8/layout/arrow2#1"/>
    <dgm:cxn modelId="{533B60F6-979A-4B2A-B0FF-41FA6DB013EB}" srcId="{35E30ADD-EFB4-4595-A30A-7F7E8FFEA1C0}" destId="{DC42E189-8DCE-4265-9FE6-A2EB1BE503DE}" srcOrd="3" destOrd="0" parTransId="{CCAA038D-9427-485B-95FF-E0829F03B29E}" sibTransId="{37223A57-025A-465B-ABC7-44EADF558B18}"/>
    <dgm:cxn modelId="{F85DE8DC-DC5A-4CE5-AC3E-27F5447B8E20}" type="presParOf" srcId="{F8F842E4-CF5F-4326-803B-E91D82AA187F}" destId="{0905A955-E169-45CF-86C3-37281DCE5E17}" srcOrd="0" destOrd="0" presId="urn:microsoft.com/office/officeart/2005/8/layout/arrow2#1"/>
    <dgm:cxn modelId="{30438AB2-3426-4697-B955-68C6D69AE0E7}" type="presParOf" srcId="{F8F842E4-CF5F-4326-803B-E91D82AA187F}" destId="{C7488F1C-D5D1-4F00-B560-1CCE326FD088}" srcOrd="1" destOrd="0" presId="urn:microsoft.com/office/officeart/2005/8/layout/arrow2#1"/>
    <dgm:cxn modelId="{608B37CB-731D-4606-A948-5FB706BF6E87}" type="presParOf" srcId="{C7488F1C-D5D1-4F00-B560-1CCE326FD088}" destId="{566ED169-36B8-4B3B-97C4-D3F7C31FDFE6}" srcOrd="0" destOrd="0" presId="urn:microsoft.com/office/officeart/2005/8/layout/arrow2#1"/>
    <dgm:cxn modelId="{0C9CC1CE-BEF4-4CBE-B765-9621AD72E5B1}" type="presParOf" srcId="{C7488F1C-D5D1-4F00-B560-1CCE326FD088}" destId="{241F92BD-3191-4BC6-80EF-18F742BAB951}" srcOrd="1" destOrd="0" presId="urn:microsoft.com/office/officeart/2005/8/layout/arrow2#1"/>
    <dgm:cxn modelId="{03D8DDA8-2F10-46B6-B77B-57CCD82E0EB0}" type="presParOf" srcId="{C7488F1C-D5D1-4F00-B560-1CCE326FD088}" destId="{3645754E-4C32-4260-8236-233D21789D85}" srcOrd="2" destOrd="0" presId="urn:microsoft.com/office/officeart/2005/8/layout/arrow2#1"/>
    <dgm:cxn modelId="{1EBB47F6-169C-4C9A-BE34-67FF71FA88F2}" type="presParOf" srcId="{C7488F1C-D5D1-4F00-B560-1CCE326FD088}" destId="{AD5A8776-0EAE-4AAA-A7C7-F0635BBDDF84}" srcOrd="3" destOrd="0" presId="urn:microsoft.com/office/officeart/2005/8/layout/arrow2#1"/>
    <dgm:cxn modelId="{8E08433A-C5A0-4AB2-B661-987799EC80C3}" type="presParOf" srcId="{C7488F1C-D5D1-4F00-B560-1CCE326FD088}" destId="{445479AF-50D8-477B-8990-7303C5F2834D}" srcOrd="4" destOrd="0" presId="urn:microsoft.com/office/officeart/2005/8/layout/arrow2#1"/>
    <dgm:cxn modelId="{ED917CCB-4D97-4C50-96F7-193E2AFFEA09}" type="presParOf" srcId="{C7488F1C-D5D1-4F00-B560-1CCE326FD088}" destId="{3204755F-19FF-4DE8-BFE6-A6B7FB1F1668}" srcOrd="5" destOrd="0" presId="urn:microsoft.com/office/officeart/2005/8/layout/arrow2#1"/>
    <dgm:cxn modelId="{7AD91892-0D9A-4DAC-BBCB-4A12969660A9}" type="presParOf" srcId="{C7488F1C-D5D1-4F00-B560-1CCE326FD088}" destId="{A5D84F20-06CA-485E-81CA-3B6FF9D37492}" srcOrd="6" destOrd="0" presId="urn:microsoft.com/office/officeart/2005/8/layout/arrow2#1"/>
    <dgm:cxn modelId="{097AFA43-DD43-4853-BC90-84205493D3A1}" type="presParOf" srcId="{C7488F1C-D5D1-4F00-B560-1CCE326FD088}" destId="{49C047C7-C887-4F02-8C89-B00AD608BDE9}" srcOrd="7" destOrd="0" presId="urn:microsoft.com/office/officeart/2005/8/layout/arrow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5A955-E169-45CF-86C3-37281DCE5E17}">
      <dsp:nvSpPr>
        <dsp:cNvPr id="0" name=""/>
        <dsp:cNvSpPr/>
      </dsp:nvSpPr>
      <dsp:spPr bwMode="white">
        <a:xfrm>
          <a:off x="0" y="0"/>
          <a:ext cx="6502400" cy="4064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/>
        </a:solidFill>
        <a:ln>
          <a:noFill/>
        </a:ln>
        <a:effectLst/>
        <a:sp3d z="-190500" extrusionH="12700" prstMaterial="plastic">
          <a:bevelT w="50800" h="50800"/>
        </a:sp3d>
      </dsp:spPr>
      <dsp:style>
        <a:lnRef idx="0">
          <a:schemeClr val="dk1"/>
        </a:lnRef>
        <a:fillRef idx="3">
          <a:schemeClr val="accent2">
            <a:tint val="40000"/>
          </a:schemeClr>
        </a:fillRef>
        <a:effectRef idx="0">
          <a:scrgbClr r="0" g="0" b="0"/>
        </a:effectRef>
        <a:fontRef idx="minor"/>
      </dsp:style>
    </dsp:sp>
    <dsp:sp modelId="{566ED169-36B8-4B3B-97C4-D3F7C31FDFE6}">
      <dsp:nvSpPr>
        <dsp:cNvPr id="0" name=""/>
        <dsp:cNvSpPr/>
      </dsp:nvSpPr>
      <dsp:spPr bwMode="white">
        <a:xfrm>
          <a:off x="742004" y="2981436"/>
          <a:ext cx="149555" cy="149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</dsp:sp>
    <dsp:sp modelId="{241F92BD-3191-4BC6-80EF-18F742BAB951}">
      <dsp:nvSpPr>
        <dsp:cNvPr id="0" name=""/>
        <dsp:cNvSpPr/>
      </dsp:nvSpPr>
      <dsp:spPr bwMode="white">
        <a:xfrm>
          <a:off x="541420" y="3096768"/>
          <a:ext cx="1111910" cy="967232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7924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rPr>
            <a:t>中小学</a:t>
          </a:r>
        </a:p>
      </dsp:txBody>
      <dsp:txXfrm>
        <a:off x="541420" y="3096768"/>
        <a:ext cx="1111910" cy="967232"/>
      </dsp:txXfrm>
    </dsp:sp>
    <dsp:sp modelId="{3645754E-4C32-4260-8236-233D21789D85}">
      <dsp:nvSpPr>
        <dsp:cNvPr id="0" name=""/>
        <dsp:cNvSpPr/>
      </dsp:nvSpPr>
      <dsp:spPr bwMode="white">
        <a:xfrm>
          <a:off x="1846763" y="1954592"/>
          <a:ext cx="260096" cy="260096"/>
        </a:xfrm>
        <a:prstGeom prst="ellips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499999"/>
            <a:satOff val="-27973"/>
            <a:lumOff val="287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</dsp:sp>
    <dsp:sp modelId="{AD5A8776-0EAE-4AAA-A7C7-F0635BBDDF84}">
      <dsp:nvSpPr>
        <dsp:cNvPr id="0" name=""/>
        <dsp:cNvSpPr/>
      </dsp:nvSpPr>
      <dsp:spPr bwMode="white">
        <a:xfrm>
          <a:off x="2407915" y="2195627"/>
          <a:ext cx="1365504" cy="1857248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3781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rPr>
            <a:t>职业院校</a:t>
          </a:r>
        </a:p>
      </dsp:txBody>
      <dsp:txXfrm>
        <a:off x="2407915" y="2195627"/>
        <a:ext cx="1365504" cy="1857248"/>
      </dsp:txXfrm>
    </dsp:sp>
    <dsp:sp modelId="{445479AF-50D8-477B-8990-7303C5F2834D}">
      <dsp:nvSpPr>
        <dsp:cNvPr id="0" name=""/>
        <dsp:cNvSpPr/>
      </dsp:nvSpPr>
      <dsp:spPr bwMode="white">
        <a:xfrm>
          <a:off x="3393376" y="1349521"/>
          <a:ext cx="344627" cy="344627"/>
        </a:xfrm>
        <a:prstGeom prst="ellips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999999"/>
            <a:satOff val="-55947"/>
            <a:lumOff val="575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</dsp:sp>
    <dsp:sp modelId="{3204755F-19FF-4DE8-BFE6-A6B7FB1F1668}">
      <dsp:nvSpPr>
        <dsp:cNvPr id="0" name=""/>
        <dsp:cNvSpPr/>
      </dsp:nvSpPr>
      <dsp:spPr bwMode="white">
        <a:xfrm>
          <a:off x="3580688" y="1552448"/>
          <a:ext cx="1365504" cy="2511552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8261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rPr>
            <a:t>大学本科</a:t>
          </a:r>
        </a:p>
      </dsp:txBody>
      <dsp:txXfrm>
        <a:off x="3580688" y="1552448"/>
        <a:ext cx="1365504" cy="2511552"/>
      </dsp:txXfrm>
    </dsp:sp>
    <dsp:sp modelId="{A5D84F20-06CA-485E-81CA-3B6FF9D37492}">
      <dsp:nvSpPr>
        <dsp:cNvPr id="0" name=""/>
        <dsp:cNvSpPr/>
      </dsp:nvSpPr>
      <dsp:spPr bwMode="white">
        <a:xfrm>
          <a:off x="5234737" y="919277"/>
          <a:ext cx="461670" cy="461670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1500000"/>
            <a:satOff val="-83921"/>
            <a:lumOff val="8627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</dsp:sp>
    <dsp:sp modelId="{49C047C7-C887-4F02-8C89-B00AD608BDE9}">
      <dsp:nvSpPr>
        <dsp:cNvPr id="0" name=""/>
        <dsp:cNvSpPr/>
      </dsp:nvSpPr>
      <dsp:spPr bwMode="white">
        <a:xfrm>
          <a:off x="5800302" y="1150112"/>
          <a:ext cx="1365504" cy="2913888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4462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rPr>
            <a:t>硕博研究生</a:t>
          </a:r>
        </a:p>
      </dsp:txBody>
      <dsp:txXfrm>
        <a:off x="5800302" y="1150112"/>
        <a:ext cx="1365504" cy="2913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#1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9311" y="2422187"/>
            <a:ext cx="53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营销推广服务方案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-175099"/>
            <a:ext cx="12201727" cy="7033099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1203798"/>
            <a:ext cx="12201728" cy="3922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4" y="1203798"/>
            <a:ext cx="993566" cy="99356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61351" y="2885367"/>
            <a:ext cx="846929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中国内地</a:t>
            </a:r>
            <a:r>
              <a:rPr lang="en-US" altLang="zh-CN" sz="40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打印服务现状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662062" y="3972633"/>
            <a:ext cx="38757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——</a:t>
            </a:r>
            <a:r>
              <a:rPr lang="zh-CN" altLang="en-US" b="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黎海雄  南极熊</a:t>
            </a:r>
            <a:r>
              <a:rPr lang="en-US" altLang="zh-CN" b="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3D</a:t>
            </a:r>
            <a:r>
              <a:rPr lang="zh-CN" altLang="en-US" b="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打印网合伙人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5087220" cy="505068"/>
            <a:chOff x="-116405" y="0"/>
            <a:chExt cx="495628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95628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打印行业估值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打印公司的估值情况</a:t>
            </a:r>
          </a:p>
        </p:txBody>
      </p:sp>
      <p:sp>
        <p:nvSpPr>
          <p:cNvPr id="11" name="椭圆 10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8115" y="2255520"/>
            <a:ext cx="10205005" cy="3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88115" y="2090569"/>
            <a:ext cx="69639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2023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年，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3D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打印行业的头部企业估值继续攀升，普遍来到了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亿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-30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亿元左右的估值区间。个别公司估值达到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60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亿，甚至有未上市企业估值超过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100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亿元。 </a:t>
            </a:r>
            <a:endParaRPr lang="en-US" altLang="zh-CN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进入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年之后，全球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3D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打印公司市值继续缩水，但铂力特和华曙高科的市值继续引领全球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3D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打印行业，分别位居第一位和第二位。以色列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Stratasys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位居第三，美国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3D Systems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位居第五。</a:t>
            </a:r>
            <a:endParaRPr lang="en-US" altLang="zh-CN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前不久，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Nano Dimension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宣布以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1.83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亿美元收购了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Desktop Metal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Velo3D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市值从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亿美金跌到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0.26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亿美金，下跌超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98%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Markforged 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市值从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21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亿美金跌到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0.96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亿美金，下跌超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95%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Desktop Metal 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市值从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亿美金跌到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1.7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亿美金，下跌超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93%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Organovo 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市值从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2.57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亿美金跌到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0.08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亿美金，下跌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97%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1270635"/>
            <a:ext cx="3611245" cy="548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9798" y="1093127"/>
            <a:ext cx="11913629" cy="5580084"/>
            <a:chOff x="-9770" y="775835"/>
            <a:chExt cx="9167275" cy="43442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5615" y="3670029"/>
              <a:ext cx="2168385" cy="144447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6398" y="3673743"/>
              <a:ext cx="2521900" cy="14463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3537" y="3686324"/>
              <a:ext cx="2424341" cy="142867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5219" y="2250446"/>
              <a:ext cx="1725132" cy="142981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/>
            <a:srcRect l="13103" t="525" r="14864" b="-525"/>
            <a:stretch>
              <a:fillRect/>
            </a:stretch>
          </p:blipFill>
          <p:spPr>
            <a:xfrm>
              <a:off x="7661463" y="790141"/>
              <a:ext cx="1481007" cy="13706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9770" y="775835"/>
              <a:ext cx="2226560" cy="149151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53538" y="775836"/>
              <a:ext cx="3204740" cy="148604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8981" y="781751"/>
              <a:ext cx="2346831" cy="147874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9770" y="2260494"/>
              <a:ext cx="2164926" cy="143553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2"/>
            <a:srcRect l="11664" r="17000"/>
            <a:stretch>
              <a:fillRect/>
            </a:stretch>
          </p:blipFill>
          <p:spPr>
            <a:xfrm>
              <a:off x="7594117" y="2260494"/>
              <a:ext cx="1563388" cy="141424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3"/>
            <a:srcRect r="5457"/>
            <a:stretch>
              <a:fillRect/>
            </a:stretch>
          </p:blipFill>
          <p:spPr>
            <a:xfrm>
              <a:off x="4044176" y="2249039"/>
              <a:ext cx="2055329" cy="143589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4"/>
            <a:srcRect l="3544" r="9264"/>
            <a:stretch>
              <a:fillRect/>
            </a:stretch>
          </p:blipFill>
          <p:spPr>
            <a:xfrm>
              <a:off x="2153538" y="2250446"/>
              <a:ext cx="1889227" cy="143814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9769" y="3679902"/>
              <a:ext cx="2178431" cy="1434226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10390" r="614" b="16815"/>
          <a:stretch>
            <a:fillRect/>
          </a:stretch>
        </p:blipFill>
        <p:spPr>
          <a:xfrm>
            <a:off x="138604" y="4831568"/>
            <a:ext cx="5983221" cy="183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4796761" cy="505068"/>
            <a:chOff x="-116406" y="0"/>
            <a:chExt cx="4673298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673298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商业航天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01" y="3574704"/>
            <a:ext cx="5082633" cy="275309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77" y="1359507"/>
            <a:ext cx="5092057" cy="213112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3185239"/>
            <a:ext cx="5125745" cy="3145748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201847" y="1504430"/>
            <a:ext cx="391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星河动力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“苍穹” 液氧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/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煤油发动机</a:t>
            </a:r>
          </a:p>
        </p:txBody>
      </p:sp>
      <p:sp>
        <p:nvSpPr>
          <p:cNvPr id="35" name="椭圆 34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80366" y="1923799"/>
            <a:ext cx="4904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涡轮泵的泵轮与蜗壳在设计之初，分别进行了简单型面的机加方案与复杂型面的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打印方案设计，后者较前者效率提高约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5%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400" b="0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涡轮盘，机加成型需要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天，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打印仅需要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天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，缩短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80%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制造周期，降低了生产成本。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5699" y="5979503"/>
            <a:ext cx="246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i="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飞而康</a:t>
            </a:r>
            <a:r>
              <a:rPr lang="en-US" altLang="zh-CN" sz="1400" b="0" i="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1400" b="0" i="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华曙高科案例</a:t>
            </a:r>
            <a:endParaRPr lang="zh-CN" altLang="en-US" sz="1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5087220" cy="505068"/>
            <a:chOff x="-116405" y="0"/>
            <a:chExt cx="4495576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495576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商业航天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深蓝航天可重复使用发动机“雷霆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-R1”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5" y="3332480"/>
            <a:ext cx="5203295" cy="29768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41" y="3332480"/>
            <a:ext cx="5524173" cy="29768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23485" y="2069072"/>
            <a:ext cx="4904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“雷霆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-R1”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继承了雷霆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-5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发动机的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打印技术和工艺。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雷霆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-5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发动机全机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85%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重量的零件都由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打印技术制作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，是国内首型使用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打印技术制造的针栓式液氧煤油发动机，并成功装配于“星云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-M”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试验箭，连续成功进行了十米级、百米级、公里级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VTVL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试验，积累了宝贵的经验。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705600" y="1522239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天兵科技百吨级天火十二（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TH-12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）火箭发动机</a:t>
            </a:r>
          </a:p>
        </p:txBody>
      </p:sp>
      <p:sp>
        <p:nvSpPr>
          <p:cNvPr id="15" name="椭圆 14"/>
          <p:cNvSpPr/>
          <p:nvPr/>
        </p:nvSpPr>
        <p:spPr>
          <a:xfrm>
            <a:off x="6401545" y="1571826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01545" y="2037338"/>
            <a:ext cx="51479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天龙二号是中国首款采用</a:t>
            </a:r>
            <a:r>
              <a:rPr lang="en-US" altLang="zh-CN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打印液体火箭发动机的运载火箭，发动机</a:t>
            </a:r>
            <a:r>
              <a:rPr lang="zh-CN" altLang="en-US" sz="1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有接近</a:t>
            </a:r>
            <a:r>
              <a:rPr lang="en-US" altLang="zh-CN" sz="1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90%</a:t>
            </a:r>
            <a:r>
              <a:rPr lang="zh-CN" altLang="en-US" sz="1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部件都是</a:t>
            </a:r>
            <a:r>
              <a:rPr lang="en-US" altLang="zh-CN" sz="1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打印的</a:t>
            </a:r>
            <a:r>
              <a:rPr lang="zh-CN" altLang="en-US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。按照以往的流程和制作工艺，发动机采用的材料多，设计结构复杂，工艺流程长，生产耗时长，采用</a:t>
            </a:r>
            <a:r>
              <a:rPr lang="en-US" altLang="zh-CN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打印技术之后，发动机制造周期缩短了</a:t>
            </a:r>
            <a:r>
              <a:rPr lang="en-US" altLang="zh-CN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70%-80%</a:t>
            </a:r>
            <a:r>
              <a:rPr lang="zh-CN" altLang="en-US" sz="140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，成本降低至原来的一半左右。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170460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模具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随形冷却、透气注塑模具</a:t>
            </a:r>
          </a:p>
        </p:txBody>
      </p:sp>
      <p:sp>
        <p:nvSpPr>
          <p:cNvPr id="11" name="椭圆 10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05600" y="1531383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压铸模具</a:t>
            </a:r>
          </a:p>
        </p:txBody>
      </p:sp>
      <p:sp>
        <p:nvSpPr>
          <p:cNvPr id="13" name="椭圆 12"/>
          <p:cNvSpPr/>
          <p:nvPr/>
        </p:nvSpPr>
        <p:spPr>
          <a:xfrm>
            <a:off x="6401545" y="1580970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5" y="3376622"/>
            <a:ext cx="5213455" cy="295116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57425" y="2041208"/>
            <a:ext cx="5111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毅速透气钢，</a:t>
            </a:r>
            <a:r>
              <a:rPr lang="zh-CN" altLang="en-US" sz="16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模具上方蓝色部分为透气钢，下方浅色部分为实体模仁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。红色管道为透气管道，绿色管道为随形水路。这些是传统注塑模具无法实现的，只有通过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打印技术来制造。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03" y="3376621"/>
            <a:ext cx="5315435" cy="2951167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99516" y="2069325"/>
            <a:ext cx="51118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镭镆科技推出了</a:t>
            </a:r>
            <a:r>
              <a:rPr lang="en-US" altLang="zh-CN" sz="1400" b="0" i="0" dirty="0" err="1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Anco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-T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材料，一款针对压铸行业自主研发的新一代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打印热作模具钢。目前</a:t>
            </a:r>
            <a:r>
              <a:rPr lang="en-US" altLang="zh-CN" sz="1400" b="0" i="0" dirty="0" err="1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Anco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-T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已成功应用于汽车行业头部客户的高压压铸项目中，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在压铸分流锥、压铸三电镶块、压铸缸体镶块、压铸横梁主体镶块等多种压铸部件中得到应用验证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。其综合优势得到了充分体现，客户获得了明显效益。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170460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模具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5" y="3429000"/>
            <a:ext cx="5143499" cy="289083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鞋模</a:t>
            </a:r>
          </a:p>
        </p:txBody>
      </p:sp>
      <p:sp>
        <p:nvSpPr>
          <p:cNvPr id="10" name="椭圆 9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7425" y="2000568"/>
            <a:ext cx="51434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华曙高科自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2019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年以来与鞋模行业合作伙伴深入市场调研，面向鞋模行业持续创新，推出了涵盖设备、材料、工艺及软件等方面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鞋模行业专属的解决方案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，成功应用于爆米花鞋模、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EVA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鞋模及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RB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鞋模等多类产品，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打印鞋模已实现超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1000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万双成品鞋量产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57" y="3422342"/>
            <a:ext cx="5691155" cy="28974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705600" y="1540527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砂型铸造模具</a:t>
            </a:r>
          </a:p>
        </p:txBody>
      </p:sp>
      <p:sp>
        <p:nvSpPr>
          <p:cNvPr id="15" name="椭圆 14"/>
          <p:cNvSpPr/>
          <p:nvPr/>
        </p:nvSpPr>
        <p:spPr>
          <a:xfrm>
            <a:off x="6401545" y="1590114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01545" y="2000568"/>
            <a:ext cx="51118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某巨型、大平面、薄壁结构部件，采用传统焊接和铸造工艺难以满足要求，</a:t>
            </a:r>
            <a:r>
              <a:rPr lang="zh-CN" altLang="en-US" sz="11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采用三帝科技</a:t>
            </a:r>
            <a:r>
              <a:rPr lang="en-US" altLang="zh-CN" sz="11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1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铸造工艺，</a:t>
            </a:r>
            <a:r>
              <a:rPr lang="en-US" altLang="zh-CN" sz="11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45</a:t>
            </a:r>
            <a:r>
              <a:rPr lang="zh-CN" altLang="en-US" sz="11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天交付</a:t>
            </a:r>
            <a:r>
              <a:rPr lang="en-US" altLang="zh-CN" sz="11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100" b="0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件成品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，成品尺寸为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1800mm×2000mm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，壁厚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5.5mm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endParaRPr lang="zh-CN" altLang="en-US" sz="1100" b="0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某客户重达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1.25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吨的巨型铝合金铸件，下端直径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900mm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，上端直径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1200mm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，高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1850mm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，传统制造方法存在成本高、周期长的问题，且无法实现所需的复杂结构。采用三帝科技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铸造工艺仅</a:t>
            </a:r>
            <a:r>
              <a:rPr lang="en-US" altLang="zh-CN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11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天就完成了交付，为客户节省了大量时间和成本。</a:t>
            </a:r>
            <a:endParaRPr lang="zh-CN" alt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44198" y="5964897"/>
            <a:ext cx="133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三帝科技案例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5087220" cy="505068"/>
            <a:chOff x="-116405" y="0"/>
            <a:chExt cx="495628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95628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医疗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/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牙科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096000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146" y="3024244"/>
            <a:ext cx="5340305" cy="3105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30" y="3024244"/>
            <a:ext cx="5125890" cy="30745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钛合金医疗植入体</a:t>
            </a:r>
          </a:p>
        </p:txBody>
      </p:sp>
      <p:sp>
        <p:nvSpPr>
          <p:cNvPr id="12" name="椭圆 11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05600" y="1531383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PEEK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头骨</a:t>
            </a:r>
          </a:p>
        </p:txBody>
      </p:sp>
      <p:sp>
        <p:nvSpPr>
          <p:cNvPr id="14" name="椭圆 13"/>
          <p:cNvSpPr/>
          <p:nvPr/>
        </p:nvSpPr>
        <p:spPr>
          <a:xfrm>
            <a:off x="6401545" y="1580970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0877" y="1948893"/>
            <a:ext cx="478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打印钛合金制造的椎间融合器、腰椎融合器、髋臼杯等。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主要厂商：爱康医疗、春立医疗、智塑健康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401545" y="1927131"/>
            <a:ext cx="478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打印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PEEK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头骨补片，适用于头骨缺损，定制化制造。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主要厂商：陕西聚高、上海远铸、东莞一迈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5228638" cy="505068"/>
            <a:chOff x="-116406" y="0"/>
            <a:chExt cx="461299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61299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医疗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/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牙科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80" y="2218261"/>
            <a:ext cx="860812" cy="90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68" y="2219503"/>
            <a:ext cx="775182" cy="90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97" y="2241870"/>
            <a:ext cx="1222077" cy="90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781" y="2241870"/>
            <a:ext cx="1551811" cy="90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27" y="4779492"/>
            <a:ext cx="3425010" cy="12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9"/>
          <a:stretch>
            <a:fillRect/>
          </a:stretch>
        </p:blipFill>
        <p:spPr bwMode="auto">
          <a:xfrm>
            <a:off x="5336995" y="2210601"/>
            <a:ext cx="1399246" cy="91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151" y="2218261"/>
            <a:ext cx="1164013" cy="90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79" y="3474695"/>
            <a:ext cx="1546476" cy="10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66" y="3455912"/>
            <a:ext cx="1447495" cy="104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右箭头 16"/>
          <p:cNvSpPr/>
          <p:nvPr/>
        </p:nvSpPr>
        <p:spPr>
          <a:xfrm>
            <a:off x="3075600" y="2565906"/>
            <a:ext cx="447401" cy="22534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29" name="右箭头 32"/>
          <p:cNvSpPr/>
          <p:nvPr/>
        </p:nvSpPr>
        <p:spPr>
          <a:xfrm>
            <a:off x="4815314" y="2565906"/>
            <a:ext cx="447401" cy="225344"/>
          </a:xfrm>
          <a:prstGeom prst="rightArrow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30" name="右箭头 33"/>
          <p:cNvSpPr/>
          <p:nvPr/>
        </p:nvSpPr>
        <p:spPr>
          <a:xfrm>
            <a:off x="6784143" y="2565906"/>
            <a:ext cx="447401" cy="225344"/>
          </a:xfrm>
          <a:prstGeom prst="rightArrow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31" name="右箭头 34"/>
          <p:cNvSpPr/>
          <p:nvPr/>
        </p:nvSpPr>
        <p:spPr>
          <a:xfrm>
            <a:off x="8515524" y="2556275"/>
            <a:ext cx="447401" cy="225344"/>
          </a:xfrm>
          <a:prstGeom prst="rightArrow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32" name="右箭头 35"/>
          <p:cNvSpPr/>
          <p:nvPr/>
        </p:nvSpPr>
        <p:spPr>
          <a:xfrm rot="5400000">
            <a:off x="9659634" y="3174480"/>
            <a:ext cx="261864" cy="223701"/>
          </a:xfrm>
          <a:prstGeom prst="rightArrow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33" name="右箭头 36"/>
          <p:cNvSpPr/>
          <p:nvPr/>
        </p:nvSpPr>
        <p:spPr>
          <a:xfrm rot="10800000">
            <a:off x="8733175" y="3837119"/>
            <a:ext cx="223701" cy="225344"/>
          </a:xfrm>
          <a:prstGeom prst="rightArrow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35" name="文本框 34"/>
          <p:cNvSpPr txBox="1"/>
          <p:nvPr/>
        </p:nvSpPr>
        <p:spPr>
          <a:xfrm>
            <a:off x="9829013" y="6184139"/>
            <a:ext cx="99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正雅齿科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隐形牙套、金属牙冠、种植导板等</a:t>
            </a:r>
          </a:p>
        </p:txBody>
      </p:sp>
      <p:sp>
        <p:nvSpPr>
          <p:cNvPr id="37" name="椭圆 36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4868" y="3464133"/>
            <a:ext cx="5668912" cy="260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5087220" cy="505068"/>
            <a:chOff x="-116405" y="0"/>
            <a:chExt cx="495628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95628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医药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药物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</a:t>
            </a:r>
          </a:p>
        </p:txBody>
      </p:sp>
      <p:sp>
        <p:nvSpPr>
          <p:cNvPr id="12" name="椭圆 11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05600" y="1513095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可降解血管支架</a:t>
            </a:r>
          </a:p>
        </p:txBody>
      </p:sp>
      <p:sp>
        <p:nvSpPr>
          <p:cNvPr id="14" name="椭圆 13"/>
          <p:cNvSpPr/>
          <p:nvPr/>
        </p:nvSpPr>
        <p:spPr>
          <a:xfrm>
            <a:off x="6401545" y="1562682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8115" y="1987446"/>
            <a:ext cx="478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三迭纪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打印胃滞留药品获得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FDA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批准、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IgA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肾病药物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D23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获批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IND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主要厂商：三迭纪、元一智慧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401545" y="1966597"/>
            <a:ext cx="478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打印全降解聚乳酸（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PLA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）支架、降解聚己内酯（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PCL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）高分子支架。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主要厂商：北京阿迈特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5" y="3094633"/>
            <a:ext cx="5175925" cy="29576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59" y="3059208"/>
            <a:ext cx="5593769" cy="315218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910271" y="5849395"/>
            <a:ext cx="94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阿迈特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4698285" cy="505068"/>
            <a:chOff x="-116406" y="0"/>
            <a:chExt cx="4577357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577357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建筑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8500"/>
          <a:stretch>
            <a:fillRect/>
          </a:stretch>
        </p:blipFill>
        <p:spPr>
          <a:xfrm>
            <a:off x="634206" y="3203218"/>
            <a:ext cx="5035073" cy="300817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打印农宅</a:t>
            </a:r>
          </a:p>
        </p:txBody>
      </p:sp>
      <p:sp>
        <p:nvSpPr>
          <p:cNvPr id="10" name="椭圆 9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3990" y="2092094"/>
            <a:ext cx="5143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2021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9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月，清华大学徐卫国教授团队使用机器人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打印混凝土建造技术，为河北下花园武家庄农户打印了几座住宅。农宅功能合理、形象美观、结构坚固、生态节能。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99" y="3203218"/>
            <a:ext cx="5339963" cy="300817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05600" y="1540527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打印桥梁</a:t>
            </a:r>
          </a:p>
        </p:txBody>
      </p:sp>
      <p:sp>
        <p:nvSpPr>
          <p:cNvPr id="14" name="椭圆 13"/>
          <p:cNvSpPr/>
          <p:nvPr/>
        </p:nvSpPr>
        <p:spPr>
          <a:xfrm>
            <a:off x="6401545" y="1590114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99516" y="2079485"/>
            <a:ext cx="511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2019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月，装配式混凝土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打印赵州桥在河北工业大学北辰校区落成，并于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2020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年正式获得“最长的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打印桥”吉尼斯世界纪录称号。这座由河北工业大学马国伟教授团队共同建造的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打印桥梁，全长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28.15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米、净跨度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17.94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米，受到业内外关注。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: 圆角 77"/>
          <p:cNvSpPr/>
          <p:nvPr/>
        </p:nvSpPr>
        <p:spPr>
          <a:xfrm rot="5400000">
            <a:off x="2671444" y="1046848"/>
            <a:ext cx="1134581" cy="1686560"/>
          </a:xfrm>
          <a:prstGeom prst="roundRect">
            <a:avLst>
              <a:gd name="adj" fmla="val 681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2456223" y="1962436"/>
            <a:ext cx="161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原材料及零部件</a:t>
            </a:r>
          </a:p>
        </p:txBody>
      </p:sp>
      <p:sp>
        <p:nvSpPr>
          <p:cNvPr id="85" name="矩形 84"/>
          <p:cNvSpPr/>
          <p:nvPr/>
        </p:nvSpPr>
        <p:spPr>
          <a:xfrm rot="5400000">
            <a:off x="3119512" y="2364365"/>
            <a:ext cx="168875" cy="336829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箭头: 右 85"/>
          <p:cNvSpPr/>
          <p:nvPr/>
        </p:nvSpPr>
        <p:spPr>
          <a:xfrm rot="5400000">
            <a:off x="2970907" y="2722485"/>
            <a:ext cx="481590" cy="271054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 rot="5400000">
            <a:off x="3994282" y="1800726"/>
            <a:ext cx="378665" cy="2032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>
            <a:off x="2104661" y="1800726"/>
            <a:ext cx="378665" cy="2032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箭头: 圆角右 88"/>
          <p:cNvSpPr/>
          <p:nvPr/>
        </p:nvSpPr>
        <p:spPr>
          <a:xfrm rot="5400000">
            <a:off x="4018188" y="2111950"/>
            <a:ext cx="1248235" cy="714182"/>
          </a:xfrm>
          <a:prstGeom prst="bentArrow">
            <a:avLst>
              <a:gd name="adj1" fmla="val 16485"/>
              <a:gd name="adj2" fmla="val 17904"/>
              <a:gd name="adj3" fmla="val 25000"/>
              <a:gd name="adj4" fmla="val 43750"/>
            </a:avLst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2" name="箭头: 圆角右 91"/>
          <p:cNvSpPr/>
          <p:nvPr/>
        </p:nvSpPr>
        <p:spPr>
          <a:xfrm rot="5400000" flipV="1">
            <a:off x="1222805" y="2113907"/>
            <a:ext cx="1253880" cy="715914"/>
          </a:xfrm>
          <a:prstGeom prst="bentArrow">
            <a:avLst>
              <a:gd name="adj1" fmla="val 16485"/>
              <a:gd name="adj2" fmla="val 17904"/>
              <a:gd name="adj3" fmla="val 25000"/>
              <a:gd name="adj4" fmla="val 43750"/>
            </a:avLst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5" name="矩形: 圆顶角 94"/>
          <p:cNvSpPr/>
          <p:nvPr/>
        </p:nvSpPr>
        <p:spPr>
          <a:xfrm>
            <a:off x="914400" y="3171407"/>
            <a:ext cx="1481054" cy="378666"/>
          </a:xfrm>
          <a:prstGeom prst="round2SameRect">
            <a:avLst/>
          </a:prstGeom>
          <a:solidFill>
            <a:srgbClr val="3265BE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原材料</a:t>
            </a:r>
          </a:p>
        </p:txBody>
      </p:sp>
      <p:sp>
        <p:nvSpPr>
          <p:cNvPr id="96" name="矩形 95"/>
          <p:cNvSpPr/>
          <p:nvPr/>
        </p:nvSpPr>
        <p:spPr>
          <a:xfrm>
            <a:off x="914399" y="3550072"/>
            <a:ext cx="1481054" cy="2535767"/>
          </a:xfrm>
          <a:prstGeom prst="rect">
            <a:avLst/>
          </a:prstGeom>
          <a:solidFill>
            <a:schemeClr val="bg1"/>
          </a:solidFill>
          <a:ln>
            <a:solidFill>
              <a:srgbClr val="336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: 圆顶角 96"/>
          <p:cNvSpPr/>
          <p:nvPr/>
        </p:nvSpPr>
        <p:spPr>
          <a:xfrm>
            <a:off x="2523542" y="3170425"/>
            <a:ext cx="1481054" cy="378666"/>
          </a:xfrm>
          <a:prstGeom prst="round2SameRect">
            <a:avLst/>
          </a:prstGeom>
          <a:solidFill>
            <a:srgbClr val="3265BE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零部件</a:t>
            </a:r>
          </a:p>
        </p:txBody>
      </p:sp>
      <p:sp>
        <p:nvSpPr>
          <p:cNvPr id="98" name="矩形 97"/>
          <p:cNvSpPr/>
          <p:nvPr/>
        </p:nvSpPr>
        <p:spPr>
          <a:xfrm>
            <a:off x="2523541" y="3549090"/>
            <a:ext cx="1481054" cy="2535767"/>
          </a:xfrm>
          <a:prstGeom prst="rect">
            <a:avLst/>
          </a:prstGeom>
          <a:solidFill>
            <a:schemeClr val="bg1"/>
          </a:solidFill>
          <a:ln>
            <a:solidFill>
              <a:srgbClr val="336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: 圆顶角 98"/>
          <p:cNvSpPr/>
          <p:nvPr/>
        </p:nvSpPr>
        <p:spPr>
          <a:xfrm>
            <a:off x="4164393" y="3168346"/>
            <a:ext cx="1481054" cy="378666"/>
          </a:xfrm>
          <a:prstGeom prst="round2SameRect">
            <a:avLst/>
          </a:prstGeom>
          <a:solidFill>
            <a:srgbClr val="3265BE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辅助运行</a:t>
            </a:r>
          </a:p>
        </p:txBody>
      </p:sp>
      <p:sp>
        <p:nvSpPr>
          <p:cNvPr id="100" name="矩形 99"/>
          <p:cNvSpPr/>
          <p:nvPr/>
        </p:nvSpPr>
        <p:spPr>
          <a:xfrm>
            <a:off x="4164392" y="3547011"/>
            <a:ext cx="1481054" cy="2535767"/>
          </a:xfrm>
          <a:prstGeom prst="rect">
            <a:avLst/>
          </a:prstGeom>
          <a:solidFill>
            <a:schemeClr val="bg1"/>
          </a:solidFill>
          <a:ln>
            <a:solidFill>
              <a:srgbClr val="336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976639" y="3620565"/>
            <a:ext cx="144934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金属粉末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金属线材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高分子线材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高分子粉末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光敏树脂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铸造砂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生物材料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陶瓷浆料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陶瓷粉末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纤维复合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建筑材料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2652805" y="3620565"/>
            <a:ext cx="14493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激光器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振镜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DLP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光机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主板</a:t>
            </a: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打印喷头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电机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打印平台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监控系统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芯片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274724" y="3620565"/>
            <a:ext cx="144934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建模软件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切片软件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数据修复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控制软件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逆向设计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云平台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后处理设备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二维转三维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仿真分析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Clr>
                <a:srgbClr val="3265BE"/>
              </a:buClr>
              <a:buFont typeface="Wingdings" panose="05000000000000000000" pitchFamily="2" charset="2"/>
              <a:buChar char="u"/>
            </a:pP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0" name="任意多边形: 形状 129"/>
          <p:cNvSpPr/>
          <p:nvPr/>
        </p:nvSpPr>
        <p:spPr>
          <a:xfrm>
            <a:off x="3052330" y="1512261"/>
            <a:ext cx="397233" cy="403782"/>
          </a:xfrm>
          <a:custGeom>
            <a:avLst/>
            <a:gdLst>
              <a:gd name="T0" fmla="*/ 11236 w 11421"/>
              <a:gd name="T1" fmla="*/ 9231 h 10547"/>
              <a:gd name="T2" fmla="*/ 6451 w 11421"/>
              <a:gd name="T3" fmla="*/ 505 h 10547"/>
              <a:gd name="T4" fmla="*/ 5703 w 11421"/>
              <a:gd name="T5" fmla="*/ 0 h 10547"/>
              <a:gd name="T6" fmla="*/ 4955 w 11421"/>
              <a:gd name="T7" fmla="*/ 505 h 10547"/>
              <a:gd name="T8" fmla="*/ 3012 w 11421"/>
              <a:gd name="T9" fmla="*/ 4041 h 10547"/>
              <a:gd name="T10" fmla="*/ 813 w 11421"/>
              <a:gd name="T11" fmla="*/ 4041 h 10547"/>
              <a:gd name="T12" fmla="*/ 0 w 11421"/>
              <a:gd name="T13" fmla="*/ 4854 h 10547"/>
              <a:gd name="T14" fmla="*/ 0 w 11421"/>
              <a:gd name="T15" fmla="*/ 9734 h 10547"/>
              <a:gd name="T16" fmla="*/ 813 w 11421"/>
              <a:gd name="T17" fmla="*/ 10547 h 10547"/>
              <a:gd name="T18" fmla="*/ 5693 w 11421"/>
              <a:gd name="T19" fmla="*/ 10547 h 10547"/>
              <a:gd name="T20" fmla="*/ 5777 w 11421"/>
              <a:gd name="T21" fmla="*/ 10542 h 10547"/>
              <a:gd name="T22" fmla="*/ 5832 w 11421"/>
              <a:gd name="T23" fmla="*/ 10546 h 10547"/>
              <a:gd name="T24" fmla="*/ 10458 w 11421"/>
              <a:gd name="T25" fmla="*/ 10546 h 10547"/>
              <a:gd name="T26" fmla="*/ 11267 w 11421"/>
              <a:gd name="T27" fmla="*/ 10137 h 10547"/>
              <a:gd name="T28" fmla="*/ 11236 w 11421"/>
              <a:gd name="T29" fmla="*/ 9231 h 10547"/>
              <a:gd name="T30" fmla="*/ 815 w 11421"/>
              <a:gd name="T31" fmla="*/ 4854 h 10547"/>
              <a:gd name="T32" fmla="*/ 5691 w 11421"/>
              <a:gd name="T33" fmla="*/ 4854 h 10547"/>
              <a:gd name="T34" fmla="*/ 5693 w 11421"/>
              <a:gd name="T35" fmla="*/ 4856 h 10547"/>
              <a:gd name="T36" fmla="*/ 5693 w 11421"/>
              <a:gd name="T37" fmla="*/ 6100 h 10547"/>
              <a:gd name="T38" fmla="*/ 813 w 11421"/>
              <a:gd name="T39" fmla="*/ 6100 h 10547"/>
              <a:gd name="T40" fmla="*/ 813 w 11421"/>
              <a:gd name="T41" fmla="*/ 4856 h 10547"/>
              <a:gd name="T42" fmla="*/ 815 w 11421"/>
              <a:gd name="T43" fmla="*/ 4854 h 10547"/>
              <a:gd name="T44" fmla="*/ 813 w 11421"/>
              <a:gd name="T45" fmla="*/ 6913 h 10547"/>
              <a:gd name="T46" fmla="*/ 5693 w 11421"/>
              <a:gd name="T47" fmla="*/ 6913 h 10547"/>
              <a:gd name="T48" fmla="*/ 5693 w 11421"/>
              <a:gd name="T49" fmla="*/ 7726 h 10547"/>
              <a:gd name="T50" fmla="*/ 813 w 11421"/>
              <a:gd name="T51" fmla="*/ 7726 h 10547"/>
              <a:gd name="T52" fmla="*/ 813 w 11421"/>
              <a:gd name="T53" fmla="*/ 6913 h 10547"/>
              <a:gd name="T54" fmla="*/ 813 w 11421"/>
              <a:gd name="T55" fmla="*/ 9732 h 10547"/>
              <a:gd name="T56" fmla="*/ 813 w 11421"/>
              <a:gd name="T57" fmla="*/ 8539 h 10547"/>
              <a:gd name="T58" fmla="*/ 5693 w 11421"/>
              <a:gd name="T59" fmla="*/ 8539 h 10547"/>
              <a:gd name="T60" fmla="*/ 5693 w 11421"/>
              <a:gd name="T61" fmla="*/ 9732 h 10547"/>
              <a:gd name="T62" fmla="*/ 5691 w 11421"/>
              <a:gd name="T63" fmla="*/ 9734 h 10547"/>
              <a:gd name="T64" fmla="*/ 815 w 11421"/>
              <a:gd name="T65" fmla="*/ 9734 h 10547"/>
              <a:gd name="T66" fmla="*/ 813 w 11421"/>
              <a:gd name="T67" fmla="*/ 9732 h 10547"/>
              <a:gd name="T68" fmla="*/ 10458 w 11421"/>
              <a:gd name="T69" fmla="*/ 9734 h 10547"/>
              <a:gd name="T70" fmla="*/ 6506 w 11421"/>
              <a:gd name="T71" fmla="*/ 9734 h 10547"/>
              <a:gd name="T72" fmla="*/ 6506 w 11421"/>
              <a:gd name="T73" fmla="*/ 4854 h 10547"/>
              <a:gd name="T74" fmla="*/ 5693 w 11421"/>
              <a:gd name="T75" fmla="*/ 4041 h 10547"/>
              <a:gd name="T76" fmla="*/ 3939 w 11421"/>
              <a:gd name="T77" fmla="*/ 4041 h 10547"/>
              <a:gd name="T78" fmla="*/ 5668 w 11421"/>
              <a:gd name="T79" fmla="*/ 896 h 10547"/>
              <a:gd name="T80" fmla="*/ 5703 w 11421"/>
              <a:gd name="T81" fmla="*/ 842 h 10547"/>
              <a:gd name="T82" fmla="*/ 5738 w 11421"/>
              <a:gd name="T83" fmla="*/ 896 h 10547"/>
              <a:gd name="T84" fmla="*/ 10523 w 11421"/>
              <a:gd name="T85" fmla="*/ 9622 h 10547"/>
              <a:gd name="T86" fmla="*/ 10560 w 11421"/>
              <a:gd name="T87" fmla="*/ 9719 h 10547"/>
              <a:gd name="T88" fmla="*/ 10458 w 11421"/>
              <a:gd name="T89" fmla="*/ 9734 h 10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421" h="10547">
                <a:moveTo>
                  <a:pt x="11236" y="9231"/>
                </a:moveTo>
                <a:lnTo>
                  <a:pt x="6451" y="505"/>
                </a:lnTo>
                <a:cubicBezTo>
                  <a:pt x="6275" y="184"/>
                  <a:pt x="6002" y="0"/>
                  <a:pt x="5703" y="0"/>
                </a:cubicBezTo>
                <a:cubicBezTo>
                  <a:pt x="5404" y="0"/>
                  <a:pt x="5131" y="184"/>
                  <a:pt x="4955" y="505"/>
                </a:cubicBezTo>
                <a:lnTo>
                  <a:pt x="3012" y="4041"/>
                </a:lnTo>
                <a:lnTo>
                  <a:pt x="813" y="4041"/>
                </a:lnTo>
                <a:cubicBezTo>
                  <a:pt x="365" y="4042"/>
                  <a:pt x="2" y="4406"/>
                  <a:pt x="0" y="4854"/>
                </a:cubicBezTo>
                <a:lnTo>
                  <a:pt x="0" y="9734"/>
                </a:lnTo>
                <a:cubicBezTo>
                  <a:pt x="2" y="10182"/>
                  <a:pt x="365" y="10545"/>
                  <a:pt x="813" y="10547"/>
                </a:cubicBezTo>
                <a:lnTo>
                  <a:pt x="5693" y="10547"/>
                </a:lnTo>
                <a:cubicBezTo>
                  <a:pt x="5721" y="10547"/>
                  <a:pt x="5749" y="10545"/>
                  <a:pt x="5777" y="10542"/>
                </a:cubicBezTo>
                <a:cubicBezTo>
                  <a:pt x="5796" y="10545"/>
                  <a:pt x="5814" y="10546"/>
                  <a:pt x="5832" y="10546"/>
                </a:cubicBezTo>
                <a:lnTo>
                  <a:pt x="10458" y="10546"/>
                </a:lnTo>
                <a:cubicBezTo>
                  <a:pt x="10818" y="10546"/>
                  <a:pt x="11113" y="10397"/>
                  <a:pt x="11267" y="10137"/>
                </a:cubicBezTo>
                <a:cubicBezTo>
                  <a:pt x="11421" y="9877"/>
                  <a:pt x="11410" y="9547"/>
                  <a:pt x="11236" y="9231"/>
                </a:cubicBezTo>
                <a:close/>
                <a:moveTo>
                  <a:pt x="815" y="4854"/>
                </a:moveTo>
                <a:lnTo>
                  <a:pt x="5691" y="4854"/>
                </a:lnTo>
                <a:lnTo>
                  <a:pt x="5693" y="4856"/>
                </a:lnTo>
                <a:lnTo>
                  <a:pt x="5693" y="6100"/>
                </a:lnTo>
                <a:lnTo>
                  <a:pt x="813" y="6100"/>
                </a:lnTo>
                <a:lnTo>
                  <a:pt x="813" y="4856"/>
                </a:lnTo>
                <a:cubicBezTo>
                  <a:pt x="814" y="4855"/>
                  <a:pt x="814" y="4855"/>
                  <a:pt x="815" y="4854"/>
                </a:cubicBezTo>
                <a:close/>
                <a:moveTo>
                  <a:pt x="813" y="6913"/>
                </a:moveTo>
                <a:lnTo>
                  <a:pt x="5693" y="6913"/>
                </a:lnTo>
                <a:lnTo>
                  <a:pt x="5693" y="7726"/>
                </a:lnTo>
                <a:lnTo>
                  <a:pt x="813" y="7726"/>
                </a:lnTo>
                <a:lnTo>
                  <a:pt x="813" y="6913"/>
                </a:lnTo>
                <a:close/>
                <a:moveTo>
                  <a:pt x="813" y="9732"/>
                </a:moveTo>
                <a:lnTo>
                  <a:pt x="813" y="8539"/>
                </a:lnTo>
                <a:lnTo>
                  <a:pt x="5693" y="8539"/>
                </a:lnTo>
                <a:lnTo>
                  <a:pt x="5693" y="9732"/>
                </a:lnTo>
                <a:lnTo>
                  <a:pt x="5691" y="9734"/>
                </a:lnTo>
                <a:lnTo>
                  <a:pt x="815" y="9734"/>
                </a:lnTo>
                <a:lnTo>
                  <a:pt x="813" y="9732"/>
                </a:lnTo>
                <a:close/>
                <a:moveTo>
                  <a:pt x="10458" y="9734"/>
                </a:moveTo>
                <a:lnTo>
                  <a:pt x="6506" y="9734"/>
                </a:lnTo>
                <a:lnTo>
                  <a:pt x="6506" y="4854"/>
                </a:lnTo>
                <a:cubicBezTo>
                  <a:pt x="6505" y="4406"/>
                  <a:pt x="6141" y="4042"/>
                  <a:pt x="5693" y="4041"/>
                </a:cubicBezTo>
                <a:lnTo>
                  <a:pt x="3939" y="4041"/>
                </a:lnTo>
                <a:lnTo>
                  <a:pt x="5668" y="896"/>
                </a:lnTo>
                <a:cubicBezTo>
                  <a:pt x="5678" y="877"/>
                  <a:pt x="5690" y="859"/>
                  <a:pt x="5703" y="842"/>
                </a:cubicBezTo>
                <a:cubicBezTo>
                  <a:pt x="5716" y="859"/>
                  <a:pt x="5728" y="877"/>
                  <a:pt x="5738" y="896"/>
                </a:cubicBezTo>
                <a:lnTo>
                  <a:pt x="10523" y="9622"/>
                </a:lnTo>
                <a:cubicBezTo>
                  <a:pt x="10541" y="9652"/>
                  <a:pt x="10554" y="9685"/>
                  <a:pt x="10560" y="9719"/>
                </a:cubicBezTo>
                <a:cubicBezTo>
                  <a:pt x="10527" y="9730"/>
                  <a:pt x="10493" y="9735"/>
                  <a:pt x="10458" y="97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: 圆角 104"/>
          <p:cNvSpPr/>
          <p:nvPr/>
        </p:nvSpPr>
        <p:spPr>
          <a:xfrm rot="5400000">
            <a:off x="8388155" y="1046848"/>
            <a:ext cx="1134581" cy="1686560"/>
          </a:xfrm>
          <a:prstGeom prst="roundRect">
            <a:avLst>
              <a:gd name="adj" fmla="val 681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文本框 110"/>
          <p:cNvSpPr txBox="1"/>
          <p:nvPr/>
        </p:nvSpPr>
        <p:spPr>
          <a:xfrm>
            <a:off x="8172934" y="1972596"/>
            <a:ext cx="161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生产设备</a:t>
            </a:r>
          </a:p>
        </p:txBody>
      </p:sp>
      <p:sp>
        <p:nvSpPr>
          <p:cNvPr id="112" name="矩形 111"/>
          <p:cNvSpPr/>
          <p:nvPr/>
        </p:nvSpPr>
        <p:spPr>
          <a:xfrm rot="5400000">
            <a:off x="8836223" y="2364365"/>
            <a:ext cx="168875" cy="336829"/>
          </a:xfrm>
          <a:prstGeom prst="rect">
            <a:avLst/>
          </a:prstGeom>
          <a:solidFill>
            <a:srgbClr val="EC721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箭头: 右 112"/>
          <p:cNvSpPr/>
          <p:nvPr/>
        </p:nvSpPr>
        <p:spPr>
          <a:xfrm rot="5400000">
            <a:off x="8687618" y="2722485"/>
            <a:ext cx="481590" cy="271054"/>
          </a:xfrm>
          <a:prstGeom prst="rightArrow">
            <a:avLst/>
          </a:prstGeom>
          <a:solidFill>
            <a:srgbClr val="EC721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 rot="5400000">
            <a:off x="9710993" y="1800726"/>
            <a:ext cx="378665" cy="203200"/>
          </a:xfrm>
          <a:prstGeom prst="rect">
            <a:avLst/>
          </a:prstGeom>
          <a:solidFill>
            <a:srgbClr val="EC721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/>
          <p:cNvSpPr/>
          <p:nvPr/>
        </p:nvSpPr>
        <p:spPr>
          <a:xfrm rot="5400000">
            <a:off x="7821372" y="1800726"/>
            <a:ext cx="378665" cy="203200"/>
          </a:xfrm>
          <a:prstGeom prst="rect">
            <a:avLst/>
          </a:prstGeom>
          <a:solidFill>
            <a:srgbClr val="EC721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箭头: 圆角右 115"/>
          <p:cNvSpPr/>
          <p:nvPr/>
        </p:nvSpPr>
        <p:spPr>
          <a:xfrm rot="5400000">
            <a:off x="9734899" y="2111950"/>
            <a:ext cx="1248235" cy="714182"/>
          </a:xfrm>
          <a:prstGeom prst="bentArrow">
            <a:avLst>
              <a:gd name="adj1" fmla="val 16485"/>
              <a:gd name="adj2" fmla="val 17904"/>
              <a:gd name="adj3" fmla="val 25000"/>
              <a:gd name="adj4" fmla="val 43750"/>
            </a:avLst>
          </a:prstGeom>
          <a:solidFill>
            <a:srgbClr val="EC721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7" name="箭头: 圆角右 116"/>
          <p:cNvSpPr/>
          <p:nvPr/>
        </p:nvSpPr>
        <p:spPr>
          <a:xfrm rot="5400000" flipV="1">
            <a:off x="6939516" y="2113907"/>
            <a:ext cx="1253880" cy="715914"/>
          </a:xfrm>
          <a:prstGeom prst="bentArrow">
            <a:avLst>
              <a:gd name="adj1" fmla="val 16485"/>
              <a:gd name="adj2" fmla="val 17904"/>
              <a:gd name="adj3" fmla="val 25000"/>
              <a:gd name="adj4" fmla="val 43750"/>
            </a:avLst>
          </a:prstGeom>
          <a:solidFill>
            <a:srgbClr val="EC721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9" name="任意多边形: 形状 128"/>
          <p:cNvSpPr/>
          <p:nvPr/>
        </p:nvSpPr>
        <p:spPr>
          <a:xfrm>
            <a:off x="8777309" y="1498148"/>
            <a:ext cx="358034" cy="417895"/>
          </a:xfrm>
          <a:custGeom>
            <a:avLst/>
            <a:gdLst>
              <a:gd name="connsiteX0" fmla="*/ 65295 w 595219"/>
              <a:gd name="connsiteY0" fmla="*/ 519785 h 607568"/>
              <a:gd name="connsiteX1" fmla="*/ 164820 w 595219"/>
              <a:gd name="connsiteY1" fmla="*/ 519785 h 607568"/>
              <a:gd name="connsiteX2" fmla="*/ 179872 w 595219"/>
              <a:gd name="connsiteY2" fmla="*/ 534815 h 607568"/>
              <a:gd name="connsiteX3" fmla="*/ 164820 w 595219"/>
              <a:gd name="connsiteY3" fmla="*/ 549846 h 607568"/>
              <a:gd name="connsiteX4" fmla="*/ 65295 w 595219"/>
              <a:gd name="connsiteY4" fmla="*/ 549846 h 607568"/>
              <a:gd name="connsiteX5" fmla="*/ 50243 w 595219"/>
              <a:gd name="connsiteY5" fmla="*/ 534815 h 607568"/>
              <a:gd name="connsiteX6" fmla="*/ 65295 w 595219"/>
              <a:gd name="connsiteY6" fmla="*/ 519785 h 607568"/>
              <a:gd name="connsiteX7" fmla="*/ 65295 w 595219"/>
              <a:gd name="connsiteY7" fmla="*/ 470107 h 607568"/>
              <a:gd name="connsiteX8" fmla="*/ 164820 w 595219"/>
              <a:gd name="connsiteY8" fmla="*/ 470107 h 607568"/>
              <a:gd name="connsiteX9" fmla="*/ 179872 w 595219"/>
              <a:gd name="connsiteY9" fmla="*/ 485131 h 607568"/>
              <a:gd name="connsiteX10" fmla="*/ 164820 w 595219"/>
              <a:gd name="connsiteY10" fmla="*/ 500309 h 607568"/>
              <a:gd name="connsiteX11" fmla="*/ 65295 w 595219"/>
              <a:gd name="connsiteY11" fmla="*/ 500309 h 607568"/>
              <a:gd name="connsiteX12" fmla="*/ 50243 w 595219"/>
              <a:gd name="connsiteY12" fmla="*/ 485131 h 607568"/>
              <a:gd name="connsiteX13" fmla="*/ 65295 w 595219"/>
              <a:gd name="connsiteY13" fmla="*/ 470107 h 607568"/>
              <a:gd name="connsiteX14" fmla="*/ 65295 w 595219"/>
              <a:gd name="connsiteY14" fmla="*/ 420358 h 607568"/>
              <a:gd name="connsiteX15" fmla="*/ 164820 w 595219"/>
              <a:gd name="connsiteY15" fmla="*/ 420358 h 607568"/>
              <a:gd name="connsiteX16" fmla="*/ 179872 w 595219"/>
              <a:gd name="connsiteY16" fmla="*/ 435382 h 607568"/>
              <a:gd name="connsiteX17" fmla="*/ 164820 w 595219"/>
              <a:gd name="connsiteY17" fmla="*/ 450560 h 607568"/>
              <a:gd name="connsiteX18" fmla="*/ 65295 w 595219"/>
              <a:gd name="connsiteY18" fmla="*/ 450560 h 607568"/>
              <a:gd name="connsiteX19" fmla="*/ 50243 w 595219"/>
              <a:gd name="connsiteY19" fmla="*/ 435382 h 607568"/>
              <a:gd name="connsiteX20" fmla="*/ 65295 w 595219"/>
              <a:gd name="connsiteY20" fmla="*/ 420358 h 607568"/>
              <a:gd name="connsiteX21" fmla="*/ 30114 w 595219"/>
              <a:gd name="connsiteY21" fmla="*/ 375587 h 607568"/>
              <a:gd name="connsiteX22" fmla="*/ 30114 w 595219"/>
              <a:gd name="connsiteY22" fmla="*/ 577496 h 607568"/>
              <a:gd name="connsiteX23" fmla="*/ 565105 w 595219"/>
              <a:gd name="connsiteY23" fmla="*/ 577496 h 607568"/>
              <a:gd name="connsiteX24" fmla="*/ 565105 w 595219"/>
              <a:gd name="connsiteY24" fmla="*/ 375587 h 607568"/>
              <a:gd name="connsiteX25" fmla="*/ 131632 w 595219"/>
              <a:gd name="connsiteY25" fmla="*/ 299903 h 607568"/>
              <a:gd name="connsiteX26" fmla="*/ 463516 w 595219"/>
              <a:gd name="connsiteY26" fmla="*/ 299903 h 607568"/>
              <a:gd name="connsiteX27" fmla="*/ 478574 w 595219"/>
              <a:gd name="connsiteY27" fmla="*/ 314969 h 607568"/>
              <a:gd name="connsiteX28" fmla="*/ 463516 w 595219"/>
              <a:gd name="connsiteY28" fmla="*/ 330034 h 607568"/>
              <a:gd name="connsiteX29" fmla="*/ 131632 w 595219"/>
              <a:gd name="connsiteY29" fmla="*/ 330034 h 607568"/>
              <a:gd name="connsiteX30" fmla="*/ 116574 w 595219"/>
              <a:gd name="connsiteY30" fmla="*/ 314969 h 607568"/>
              <a:gd name="connsiteX31" fmla="*/ 131632 w 595219"/>
              <a:gd name="connsiteY31" fmla="*/ 299903 h 607568"/>
              <a:gd name="connsiteX32" fmla="*/ 336471 w 595219"/>
              <a:gd name="connsiteY32" fmla="*/ 251306 h 607568"/>
              <a:gd name="connsiteX33" fmla="*/ 350752 w 595219"/>
              <a:gd name="connsiteY33" fmla="*/ 251306 h 607568"/>
              <a:gd name="connsiteX34" fmla="*/ 350752 w 595219"/>
              <a:gd name="connsiteY34" fmla="*/ 265565 h 607568"/>
              <a:gd name="connsiteX35" fmla="*/ 337853 w 595219"/>
              <a:gd name="connsiteY35" fmla="*/ 278290 h 607568"/>
              <a:gd name="connsiteX36" fmla="*/ 330789 w 595219"/>
              <a:gd name="connsiteY36" fmla="*/ 281203 h 607568"/>
              <a:gd name="connsiteX37" fmla="*/ 323725 w 595219"/>
              <a:gd name="connsiteY37" fmla="*/ 278290 h 607568"/>
              <a:gd name="connsiteX38" fmla="*/ 323725 w 595219"/>
              <a:gd name="connsiteY38" fmla="*/ 264031 h 607568"/>
              <a:gd name="connsiteX39" fmla="*/ 244404 w 595219"/>
              <a:gd name="connsiteY39" fmla="*/ 251306 h 607568"/>
              <a:gd name="connsiteX40" fmla="*/ 258715 w 595219"/>
              <a:gd name="connsiteY40" fmla="*/ 251306 h 607568"/>
              <a:gd name="connsiteX41" fmla="*/ 271486 w 595219"/>
              <a:gd name="connsiteY41" fmla="*/ 264031 h 607568"/>
              <a:gd name="connsiteX42" fmla="*/ 271486 w 595219"/>
              <a:gd name="connsiteY42" fmla="*/ 278290 h 607568"/>
              <a:gd name="connsiteX43" fmla="*/ 264408 w 595219"/>
              <a:gd name="connsiteY43" fmla="*/ 281203 h 607568"/>
              <a:gd name="connsiteX44" fmla="*/ 257330 w 595219"/>
              <a:gd name="connsiteY44" fmla="*/ 278290 h 607568"/>
              <a:gd name="connsiteX45" fmla="*/ 244404 w 595219"/>
              <a:gd name="connsiteY45" fmla="*/ 265565 h 607568"/>
              <a:gd name="connsiteX46" fmla="*/ 244404 w 595219"/>
              <a:gd name="connsiteY46" fmla="*/ 251306 h 607568"/>
              <a:gd name="connsiteX47" fmla="*/ 369636 w 595219"/>
              <a:gd name="connsiteY47" fmla="*/ 249903 h 607568"/>
              <a:gd name="connsiteX48" fmla="*/ 383763 w 595219"/>
              <a:gd name="connsiteY48" fmla="*/ 249903 h 607568"/>
              <a:gd name="connsiteX49" fmla="*/ 383763 w 595219"/>
              <a:gd name="connsiteY49" fmla="*/ 264192 h 607568"/>
              <a:gd name="connsiteX50" fmla="*/ 371018 w 595219"/>
              <a:gd name="connsiteY50" fmla="*/ 276944 h 607568"/>
              <a:gd name="connsiteX51" fmla="*/ 363954 w 595219"/>
              <a:gd name="connsiteY51" fmla="*/ 279863 h 607568"/>
              <a:gd name="connsiteX52" fmla="*/ 356890 w 595219"/>
              <a:gd name="connsiteY52" fmla="*/ 276944 h 607568"/>
              <a:gd name="connsiteX53" fmla="*/ 356890 w 595219"/>
              <a:gd name="connsiteY53" fmla="*/ 262655 h 607568"/>
              <a:gd name="connsiteX54" fmla="*/ 211385 w 595219"/>
              <a:gd name="connsiteY54" fmla="*/ 249903 h 607568"/>
              <a:gd name="connsiteX55" fmla="*/ 225513 w 595219"/>
              <a:gd name="connsiteY55" fmla="*/ 249903 h 607568"/>
              <a:gd name="connsiteX56" fmla="*/ 238258 w 595219"/>
              <a:gd name="connsiteY56" fmla="*/ 262655 h 607568"/>
              <a:gd name="connsiteX57" fmla="*/ 238258 w 595219"/>
              <a:gd name="connsiteY57" fmla="*/ 276944 h 607568"/>
              <a:gd name="connsiteX58" fmla="*/ 231194 w 595219"/>
              <a:gd name="connsiteY58" fmla="*/ 279863 h 607568"/>
              <a:gd name="connsiteX59" fmla="*/ 224131 w 595219"/>
              <a:gd name="connsiteY59" fmla="*/ 276944 h 607568"/>
              <a:gd name="connsiteX60" fmla="*/ 211385 w 595219"/>
              <a:gd name="connsiteY60" fmla="*/ 264192 h 607568"/>
              <a:gd name="connsiteX61" fmla="*/ 211385 w 595219"/>
              <a:gd name="connsiteY61" fmla="*/ 249903 h 607568"/>
              <a:gd name="connsiteX62" fmla="*/ 272412 w 595219"/>
              <a:gd name="connsiteY62" fmla="*/ 152352 h 607568"/>
              <a:gd name="connsiteX63" fmla="*/ 272412 w 595219"/>
              <a:gd name="connsiteY63" fmla="*/ 180122 h 607568"/>
              <a:gd name="connsiteX64" fmla="*/ 282091 w 595219"/>
              <a:gd name="connsiteY64" fmla="*/ 189635 h 607568"/>
              <a:gd name="connsiteX65" fmla="*/ 313128 w 595219"/>
              <a:gd name="connsiteY65" fmla="*/ 189635 h 607568"/>
              <a:gd name="connsiteX66" fmla="*/ 322807 w 595219"/>
              <a:gd name="connsiteY66" fmla="*/ 180122 h 607568"/>
              <a:gd name="connsiteX67" fmla="*/ 322807 w 595219"/>
              <a:gd name="connsiteY67" fmla="*/ 152352 h 607568"/>
              <a:gd name="connsiteX68" fmla="*/ 92955 w 595219"/>
              <a:gd name="connsiteY68" fmla="*/ 152352 h 607568"/>
              <a:gd name="connsiteX69" fmla="*/ 92955 w 595219"/>
              <a:gd name="connsiteY69" fmla="*/ 345516 h 607568"/>
              <a:gd name="connsiteX70" fmla="*/ 502264 w 595219"/>
              <a:gd name="connsiteY70" fmla="*/ 345516 h 607568"/>
              <a:gd name="connsiteX71" fmla="*/ 502264 w 595219"/>
              <a:gd name="connsiteY71" fmla="*/ 152352 h 607568"/>
              <a:gd name="connsiteX72" fmla="*/ 352922 w 595219"/>
              <a:gd name="connsiteY72" fmla="*/ 152352 h 607568"/>
              <a:gd name="connsiteX73" fmla="*/ 352922 w 595219"/>
              <a:gd name="connsiteY73" fmla="*/ 180122 h 607568"/>
              <a:gd name="connsiteX74" fmla="*/ 313128 w 595219"/>
              <a:gd name="connsiteY74" fmla="*/ 219706 h 607568"/>
              <a:gd name="connsiteX75" fmla="*/ 312667 w 595219"/>
              <a:gd name="connsiteY75" fmla="*/ 219706 h 607568"/>
              <a:gd name="connsiteX76" fmla="*/ 312667 w 595219"/>
              <a:gd name="connsiteY76" fmla="*/ 261592 h 607568"/>
              <a:gd name="connsiteX77" fmla="*/ 297610 w 595219"/>
              <a:gd name="connsiteY77" fmla="*/ 276781 h 607568"/>
              <a:gd name="connsiteX78" fmla="*/ 282552 w 595219"/>
              <a:gd name="connsiteY78" fmla="*/ 261592 h 607568"/>
              <a:gd name="connsiteX79" fmla="*/ 282552 w 595219"/>
              <a:gd name="connsiteY79" fmla="*/ 219706 h 607568"/>
              <a:gd name="connsiteX80" fmla="*/ 282091 w 595219"/>
              <a:gd name="connsiteY80" fmla="*/ 219706 h 607568"/>
              <a:gd name="connsiteX81" fmla="*/ 242298 w 595219"/>
              <a:gd name="connsiteY81" fmla="*/ 180122 h 607568"/>
              <a:gd name="connsiteX82" fmla="*/ 242298 w 595219"/>
              <a:gd name="connsiteY82" fmla="*/ 152352 h 607568"/>
              <a:gd name="connsiteX83" fmla="*/ 532378 w 595219"/>
              <a:gd name="connsiteY83" fmla="*/ 78861 h 607568"/>
              <a:gd name="connsiteX84" fmla="*/ 532378 w 595219"/>
              <a:gd name="connsiteY84" fmla="*/ 345516 h 607568"/>
              <a:gd name="connsiteX85" fmla="*/ 565105 w 595219"/>
              <a:gd name="connsiteY85" fmla="*/ 345516 h 607568"/>
              <a:gd name="connsiteX86" fmla="*/ 565105 w 595219"/>
              <a:gd name="connsiteY86" fmla="*/ 78861 h 607568"/>
              <a:gd name="connsiteX87" fmla="*/ 92955 w 595219"/>
              <a:gd name="connsiteY87" fmla="*/ 78861 h 607568"/>
              <a:gd name="connsiteX88" fmla="*/ 92955 w 595219"/>
              <a:gd name="connsiteY88" fmla="*/ 122281 h 607568"/>
              <a:gd name="connsiteX89" fmla="*/ 502264 w 595219"/>
              <a:gd name="connsiteY89" fmla="*/ 122281 h 607568"/>
              <a:gd name="connsiteX90" fmla="*/ 502264 w 595219"/>
              <a:gd name="connsiteY90" fmla="*/ 78861 h 607568"/>
              <a:gd name="connsiteX91" fmla="*/ 30114 w 595219"/>
              <a:gd name="connsiteY91" fmla="*/ 78861 h 607568"/>
              <a:gd name="connsiteX92" fmla="*/ 30114 w 595219"/>
              <a:gd name="connsiteY92" fmla="*/ 345516 h 607568"/>
              <a:gd name="connsiteX93" fmla="*/ 62841 w 595219"/>
              <a:gd name="connsiteY93" fmla="*/ 345516 h 607568"/>
              <a:gd name="connsiteX94" fmla="*/ 62841 w 595219"/>
              <a:gd name="connsiteY94" fmla="*/ 78861 h 607568"/>
              <a:gd name="connsiteX95" fmla="*/ 270568 w 595219"/>
              <a:gd name="connsiteY95" fmla="*/ 30072 h 607568"/>
              <a:gd name="connsiteX96" fmla="*/ 269493 w 595219"/>
              <a:gd name="connsiteY96" fmla="*/ 31146 h 607568"/>
              <a:gd name="connsiteX97" fmla="*/ 269493 w 595219"/>
              <a:gd name="connsiteY97" fmla="*/ 48636 h 607568"/>
              <a:gd name="connsiteX98" fmla="*/ 325727 w 595219"/>
              <a:gd name="connsiteY98" fmla="*/ 48636 h 607568"/>
              <a:gd name="connsiteX99" fmla="*/ 325727 w 595219"/>
              <a:gd name="connsiteY99" fmla="*/ 31146 h 607568"/>
              <a:gd name="connsiteX100" fmla="*/ 324651 w 595219"/>
              <a:gd name="connsiteY100" fmla="*/ 30072 h 607568"/>
              <a:gd name="connsiteX101" fmla="*/ 270568 w 595219"/>
              <a:gd name="connsiteY101" fmla="*/ 0 h 607568"/>
              <a:gd name="connsiteX102" fmla="*/ 324651 w 595219"/>
              <a:gd name="connsiteY102" fmla="*/ 0 h 607568"/>
              <a:gd name="connsiteX103" fmla="*/ 355995 w 595219"/>
              <a:gd name="connsiteY103" fmla="*/ 31146 h 607568"/>
              <a:gd name="connsiteX104" fmla="*/ 355995 w 595219"/>
              <a:gd name="connsiteY104" fmla="*/ 48636 h 607568"/>
              <a:gd name="connsiteX105" fmla="*/ 580162 w 595219"/>
              <a:gd name="connsiteY105" fmla="*/ 48636 h 607568"/>
              <a:gd name="connsiteX106" fmla="*/ 595219 w 595219"/>
              <a:gd name="connsiteY106" fmla="*/ 63672 h 607568"/>
              <a:gd name="connsiteX107" fmla="*/ 595219 w 595219"/>
              <a:gd name="connsiteY107" fmla="*/ 592532 h 607568"/>
              <a:gd name="connsiteX108" fmla="*/ 580162 w 595219"/>
              <a:gd name="connsiteY108" fmla="*/ 607568 h 607568"/>
              <a:gd name="connsiteX109" fmla="*/ 15057 w 595219"/>
              <a:gd name="connsiteY109" fmla="*/ 607568 h 607568"/>
              <a:gd name="connsiteX110" fmla="*/ 0 w 595219"/>
              <a:gd name="connsiteY110" fmla="*/ 592532 h 607568"/>
              <a:gd name="connsiteX111" fmla="*/ 0 w 595219"/>
              <a:gd name="connsiteY111" fmla="*/ 63672 h 607568"/>
              <a:gd name="connsiteX112" fmla="*/ 15057 w 595219"/>
              <a:gd name="connsiteY112" fmla="*/ 48636 h 607568"/>
              <a:gd name="connsiteX113" fmla="*/ 239225 w 595219"/>
              <a:gd name="connsiteY113" fmla="*/ 48636 h 607568"/>
              <a:gd name="connsiteX114" fmla="*/ 239225 w 595219"/>
              <a:gd name="connsiteY114" fmla="*/ 31146 h 607568"/>
              <a:gd name="connsiteX115" fmla="*/ 270568 w 595219"/>
              <a:gd name="connsiteY115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95219" h="607568">
                <a:moveTo>
                  <a:pt x="65295" y="519785"/>
                </a:moveTo>
                <a:lnTo>
                  <a:pt x="164820" y="519785"/>
                </a:lnTo>
                <a:cubicBezTo>
                  <a:pt x="173114" y="519785"/>
                  <a:pt x="179872" y="526533"/>
                  <a:pt x="179872" y="534815"/>
                </a:cubicBezTo>
                <a:cubicBezTo>
                  <a:pt x="179872" y="543251"/>
                  <a:pt x="173114" y="549846"/>
                  <a:pt x="164820" y="549846"/>
                </a:cubicBezTo>
                <a:lnTo>
                  <a:pt x="65295" y="549846"/>
                </a:lnTo>
                <a:cubicBezTo>
                  <a:pt x="57001" y="549846"/>
                  <a:pt x="50243" y="543251"/>
                  <a:pt x="50243" y="534815"/>
                </a:cubicBezTo>
                <a:cubicBezTo>
                  <a:pt x="50243" y="526533"/>
                  <a:pt x="57001" y="519785"/>
                  <a:pt x="65295" y="519785"/>
                </a:cubicBezTo>
                <a:close/>
                <a:moveTo>
                  <a:pt x="65295" y="470107"/>
                </a:moveTo>
                <a:lnTo>
                  <a:pt x="164820" y="470107"/>
                </a:lnTo>
                <a:cubicBezTo>
                  <a:pt x="173114" y="470107"/>
                  <a:pt x="179872" y="476853"/>
                  <a:pt x="179872" y="485131"/>
                </a:cubicBezTo>
                <a:cubicBezTo>
                  <a:pt x="179872" y="493563"/>
                  <a:pt x="173114" y="500309"/>
                  <a:pt x="164820" y="500309"/>
                </a:cubicBezTo>
                <a:lnTo>
                  <a:pt x="65295" y="500309"/>
                </a:lnTo>
                <a:cubicBezTo>
                  <a:pt x="57001" y="500309"/>
                  <a:pt x="50243" y="493563"/>
                  <a:pt x="50243" y="485131"/>
                </a:cubicBezTo>
                <a:cubicBezTo>
                  <a:pt x="50243" y="476853"/>
                  <a:pt x="57001" y="470107"/>
                  <a:pt x="65295" y="470107"/>
                </a:cubicBezTo>
                <a:close/>
                <a:moveTo>
                  <a:pt x="65295" y="420358"/>
                </a:moveTo>
                <a:lnTo>
                  <a:pt x="164820" y="420358"/>
                </a:lnTo>
                <a:cubicBezTo>
                  <a:pt x="173114" y="420358"/>
                  <a:pt x="179872" y="427104"/>
                  <a:pt x="179872" y="435382"/>
                </a:cubicBezTo>
                <a:cubicBezTo>
                  <a:pt x="179872" y="443814"/>
                  <a:pt x="173114" y="450560"/>
                  <a:pt x="164820" y="450560"/>
                </a:cubicBezTo>
                <a:lnTo>
                  <a:pt x="65295" y="450560"/>
                </a:lnTo>
                <a:cubicBezTo>
                  <a:pt x="57001" y="450560"/>
                  <a:pt x="50243" y="443814"/>
                  <a:pt x="50243" y="435382"/>
                </a:cubicBezTo>
                <a:cubicBezTo>
                  <a:pt x="50243" y="427104"/>
                  <a:pt x="57001" y="420358"/>
                  <a:pt x="65295" y="420358"/>
                </a:cubicBezTo>
                <a:close/>
                <a:moveTo>
                  <a:pt x="30114" y="375587"/>
                </a:moveTo>
                <a:lnTo>
                  <a:pt x="30114" y="577496"/>
                </a:lnTo>
                <a:lnTo>
                  <a:pt x="565105" y="577496"/>
                </a:lnTo>
                <a:lnTo>
                  <a:pt x="565105" y="375587"/>
                </a:lnTo>
                <a:close/>
                <a:moveTo>
                  <a:pt x="131632" y="299903"/>
                </a:moveTo>
                <a:lnTo>
                  <a:pt x="463516" y="299903"/>
                </a:lnTo>
                <a:cubicBezTo>
                  <a:pt x="471813" y="299903"/>
                  <a:pt x="478574" y="306667"/>
                  <a:pt x="478574" y="314969"/>
                </a:cubicBezTo>
                <a:cubicBezTo>
                  <a:pt x="478574" y="323270"/>
                  <a:pt x="471813" y="330034"/>
                  <a:pt x="463516" y="330034"/>
                </a:cubicBezTo>
                <a:lnTo>
                  <a:pt x="131632" y="330034"/>
                </a:lnTo>
                <a:cubicBezTo>
                  <a:pt x="123335" y="330034"/>
                  <a:pt x="116574" y="323270"/>
                  <a:pt x="116574" y="314969"/>
                </a:cubicBezTo>
                <a:cubicBezTo>
                  <a:pt x="116574" y="306667"/>
                  <a:pt x="123335" y="299903"/>
                  <a:pt x="131632" y="299903"/>
                </a:cubicBezTo>
                <a:close/>
                <a:moveTo>
                  <a:pt x="336471" y="251306"/>
                </a:moveTo>
                <a:cubicBezTo>
                  <a:pt x="340463" y="247473"/>
                  <a:pt x="346759" y="247473"/>
                  <a:pt x="350752" y="251306"/>
                </a:cubicBezTo>
                <a:cubicBezTo>
                  <a:pt x="354591" y="255292"/>
                  <a:pt x="354591" y="261578"/>
                  <a:pt x="350752" y="265565"/>
                </a:cubicBezTo>
                <a:lnTo>
                  <a:pt x="337853" y="278290"/>
                </a:lnTo>
                <a:cubicBezTo>
                  <a:pt x="335856" y="280283"/>
                  <a:pt x="333399" y="281203"/>
                  <a:pt x="330789" y="281203"/>
                </a:cubicBezTo>
                <a:cubicBezTo>
                  <a:pt x="328178" y="281203"/>
                  <a:pt x="325567" y="280283"/>
                  <a:pt x="323725" y="278290"/>
                </a:cubicBezTo>
                <a:cubicBezTo>
                  <a:pt x="319732" y="274304"/>
                  <a:pt x="319732" y="268018"/>
                  <a:pt x="323725" y="264031"/>
                </a:cubicBezTo>
                <a:close/>
                <a:moveTo>
                  <a:pt x="244404" y="251306"/>
                </a:moveTo>
                <a:cubicBezTo>
                  <a:pt x="248405" y="247473"/>
                  <a:pt x="254714" y="247473"/>
                  <a:pt x="258715" y="251306"/>
                </a:cubicBezTo>
                <a:lnTo>
                  <a:pt x="271486" y="264031"/>
                </a:lnTo>
                <a:cubicBezTo>
                  <a:pt x="275487" y="268018"/>
                  <a:pt x="275487" y="274304"/>
                  <a:pt x="271486" y="278290"/>
                </a:cubicBezTo>
                <a:cubicBezTo>
                  <a:pt x="269640" y="280283"/>
                  <a:pt x="267024" y="281203"/>
                  <a:pt x="264408" y="281203"/>
                </a:cubicBezTo>
                <a:cubicBezTo>
                  <a:pt x="261792" y="281203"/>
                  <a:pt x="259330" y="280283"/>
                  <a:pt x="257330" y="278290"/>
                </a:cubicBezTo>
                <a:lnTo>
                  <a:pt x="244404" y="265565"/>
                </a:lnTo>
                <a:cubicBezTo>
                  <a:pt x="240557" y="261578"/>
                  <a:pt x="240557" y="255292"/>
                  <a:pt x="244404" y="251306"/>
                </a:cubicBezTo>
                <a:close/>
                <a:moveTo>
                  <a:pt x="369636" y="249903"/>
                </a:moveTo>
                <a:cubicBezTo>
                  <a:pt x="373475" y="246062"/>
                  <a:pt x="379924" y="246062"/>
                  <a:pt x="383763" y="249903"/>
                </a:cubicBezTo>
                <a:cubicBezTo>
                  <a:pt x="387756" y="253898"/>
                  <a:pt x="387756" y="260197"/>
                  <a:pt x="383763" y="264192"/>
                </a:cubicBezTo>
                <a:lnTo>
                  <a:pt x="371018" y="276944"/>
                </a:lnTo>
                <a:cubicBezTo>
                  <a:pt x="369021" y="278941"/>
                  <a:pt x="366564" y="279863"/>
                  <a:pt x="363954" y="279863"/>
                </a:cubicBezTo>
                <a:cubicBezTo>
                  <a:pt x="361343" y="279863"/>
                  <a:pt x="358732" y="278941"/>
                  <a:pt x="356890" y="276944"/>
                </a:cubicBezTo>
                <a:cubicBezTo>
                  <a:pt x="352897" y="272949"/>
                  <a:pt x="352897" y="266650"/>
                  <a:pt x="356890" y="262655"/>
                </a:cubicBezTo>
                <a:close/>
                <a:moveTo>
                  <a:pt x="211385" y="249903"/>
                </a:moveTo>
                <a:cubicBezTo>
                  <a:pt x="215224" y="246062"/>
                  <a:pt x="221674" y="246062"/>
                  <a:pt x="225513" y="249903"/>
                </a:cubicBezTo>
                <a:lnTo>
                  <a:pt x="238258" y="262655"/>
                </a:lnTo>
                <a:cubicBezTo>
                  <a:pt x="242251" y="266650"/>
                  <a:pt x="242251" y="272949"/>
                  <a:pt x="238258" y="276944"/>
                </a:cubicBezTo>
                <a:cubicBezTo>
                  <a:pt x="236416" y="278941"/>
                  <a:pt x="233805" y="279863"/>
                  <a:pt x="231194" y="279863"/>
                </a:cubicBezTo>
                <a:cubicBezTo>
                  <a:pt x="228584" y="279863"/>
                  <a:pt x="226127" y="278941"/>
                  <a:pt x="224131" y="276944"/>
                </a:cubicBezTo>
                <a:lnTo>
                  <a:pt x="211385" y="264192"/>
                </a:lnTo>
                <a:cubicBezTo>
                  <a:pt x="207392" y="260197"/>
                  <a:pt x="207392" y="253898"/>
                  <a:pt x="211385" y="249903"/>
                </a:cubicBezTo>
                <a:close/>
                <a:moveTo>
                  <a:pt x="272412" y="152352"/>
                </a:moveTo>
                <a:lnTo>
                  <a:pt x="272412" y="180122"/>
                </a:lnTo>
                <a:cubicBezTo>
                  <a:pt x="272412" y="185339"/>
                  <a:pt x="276714" y="189635"/>
                  <a:pt x="282091" y="189635"/>
                </a:cubicBezTo>
                <a:lnTo>
                  <a:pt x="313128" y="189635"/>
                </a:lnTo>
                <a:cubicBezTo>
                  <a:pt x="318505" y="189635"/>
                  <a:pt x="322807" y="185339"/>
                  <a:pt x="322807" y="180122"/>
                </a:cubicBezTo>
                <a:lnTo>
                  <a:pt x="322807" y="152352"/>
                </a:lnTo>
                <a:close/>
                <a:moveTo>
                  <a:pt x="92955" y="152352"/>
                </a:moveTo>
                <a:lnTo>
                  <a:pt x="92955" y="345516"/>
                </a:lnTo>
                <a:lnTo>
                  <a:pt x="502264" y="345516"/>
                </a:lnTo>
                <a:lnTo>
                  <a:pt x="502264" y="152352"/>
                </a:lnTo>
                <a:lnTo>
                  <a:pt x="352922" y="152352"/>
                </a:lnTo>
                <a:lnTo>
                  <a:pt x="352922" y="180122"/>
                </a:lnTo>
                <a:cubicBezTo>
                  <a:pt x="352922" y="201909"/>
                  <a:pt x="335099" y="219706"/>
                  <a:pt x="313128" y="219706"/>
                </a:cubicBezTo>
                <a:lnTo>
                  <a:pt x="312667" y="219706"/>
                </a:lnTo>
                <a:lnTo>
                  <a:pt x="312667" y="261592"/>
                </a:lnTo>
                <a:cubicBezTo>
                  <a:pt x="312667" y="270030"/>
                  <a:pt x="305906" y="276781"/>
                  <a:pt x="297610" y="276781"/>
                </a:cubicBezTo>
                <a:cubicBezTo>
                  <a:pt x="289313" y="276781"/>
                  <a:pt x="282552" y="270030"/>
                  <a:pt x="282552" y="261592"/>
                </a:cubicBezTo>
                <a:lnTo>
                  <a:pt x="282552" y="219706"/>
                </a:lnTo>
                <a:lnTo>
                  <a:pt x="282091" y="219706"/>
                </a:lnTo>
                <a:cubicBezTo>
                  <a:pt x="260120" y="219706"/>
                  <a:pt x="242298" y="201909"/>
                  <a:pt x="242298" y="180122"/>
                </a:cubicBezTo>
                <a:lnTo>
                  <a:pt x="242298" y="152352"/>
                </a:lnTo>
                <a:close/>
                <a:moveTo>
                  <a:pt x="532378" y="78861"/>
                </a:moveTo>
                <a:lnTo>
                  <a:pt x="532378" y="345516"/>
                </a:lnTo>
                <a:lnTo>
                  <a:pt x="565105" y="345516"/>
                </a:lnTo>
                <a:lnTo>
                  <a:pt x="565105" y="78861"/>
                </a:lnTo>
                <a:close/>
                <a:moveTo>
                  <a:pt x="92955" y="78861"/>
                </a:moveTo>
                <a:lnTo>
                  <a:pt x="92955" y="122281"/>
                </a:lnTo>
                <a:lnTo>
                  <a:pt x="502264" y="122281"/>
                </a:lnTo>
                <a:lnTo>
                  <a:pt x="502264" y="78861"/>
                </a:lnTo>
                <a:close/>
                <a:moveTo>
                  <a:pt x="30114" y="78861"/>
                </a:moveTo>
                <a:lnTo>
                  <a:pt x="30114" y="345516"/>
                </a:lnTo>
                <a:lnTo>
                  <a:pt x="62841" y="345516"/>
                </a:lnTo>
                <a:lnTo>
                  <a:pt x="62841" y="78861"/>
                </a:lnTo>
                <a:close/>
                <a:moveTo>
                  <a:pt x="270568" y="30072"/>
                </a:moveTo>
                <a:cubicBezTo>
                  <a:pt x="269954" y="30072"/>
                  <a:pt x="269493" y="30532"/>
                  <a:pt x="269493" y="31146"/>
                </a:cubicBezTo>
                <a:lnTo>
                  <a:pt x="269493" y="48636"/>
                </a:lnTo>
                <a:lnTo>
                  <a:pt x="325727" y="48636"/>
                </a:lnTo>
                <a:lnTo>
                  <a:pt x="325727" y="31146"/>
                </a:lnTo>
                <a:cubicBezTo>
                  <a:pt x="325727" y="30532"/>
                  <a:pt x="325266" y="30072"/>
                  <a:pt x="324651" y="30072"/>
                </a:cubicBezTo>
                <a:close/>
                <a:moveTo>
                  <a:pt x="270568" y="0"/>
                </a:moveTo>
                <a:lnTo>
                  <a:pt x="324651" y="0"/>
                </a:lnTo>
                <a:cubicBezTo>
                  <a:pt x="341859" y="0"/>
                  <a:pt x="355995" y="13962"/>
                  <a:pt x="355995" y="31146"/>
                </a:cubicBezTo>
                <a:lnTo>
                  <a:pt x="355995" y="48636"/>
                </a:lnTo>
                <a:lnTo>
                  <a:pt x="580162" y="48636"/>
                </a:lnTo>
                <a:cubicBezTo>
                  <a:pt x="588459" y="48636"/>
                  <a:pt x="595219" y="55387"/>
                  <a:pt x="595219" y="63672"/>
                </a:cubicBezTo>
                <a:lnTo>
                  <a:pt x="595219" y="592532"/>
                </a:lnTo>
                <a:cubicBezTo>
                  <a:pt x="595219" y="600817"/>
                  <a:pt x="588459" y="607568"/>
                  <a:pt x="580162" y="607568"/>
                </a:cubicBezTo>
                <a:lnTo>
                  <a:pt x="15057" y="607568"/>
                </a:lnTo>
                <a:cubicBezTo>
                  <a:pt x="6760" y="607568"/>
                  <a:pt x="0" y="600817"/>
                  <a:pt x="0" y="592532"/>
                </a:cubicBezTo>
                <a:lnTo>
                  <a:pt x="0" y="63672"/>
                </a:lnTo>
                <a:cubicBezTo>
                  <a:pt x="0" y="55387"/>
                  <a:pt x="6760" y="48636"/>
                  <a:pt x="15057" y="48636"/>
                </a:cubicBezTo>
                <a:lnTo>
                  <a:pt x="239225" y="48636"/>
                </a:lnTo>
                <a:lnTo>
                  <a:pt x="239225" y="31146"/>
                </a:lnTo>
                <a:cubicBezTo>
                  <a:pt x="239225" y="13962"/>
                  <a:pt x="253360" y="0"/>
                  <a:pt x="2705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矩形: 圆角 130"/>
          <p:cNvSpPr/>
          <p:nvPr/>
        </p:nvSpPr>
        <p:spPr>
          <a:xfrm>
            <a:off x="6554949" y="3193670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选择性激光熔融（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SLM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2" name="矩形: 圆角 131"/>
          <p:cNvSpPr/>
          <p:nvPr/>
        </p:nvSpPr>
        <p:spPr>
          <a:xfrm>
            <a:off x="6546123" y="4195790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选择性激光烧结（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SLS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3" name="矩形: 圆角 132"/>
          <p:cNvSpPr/>
          <p:nvPr/>
        </p:nvSpPr>
        <p:spPr>
          <a:xfrm>
            <a:off x="6559573" y="5205085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电子束融化（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EBM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4" name="矩形: 圆角 133"/>
          <p:cNvSpPr/>
          <p:nvPr/>
        </p:nvSpPr>
        <p:spPr>
          <a:xfrm>
            <a:off x="8281716" y="3193669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熔融沉积成型（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FDM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5" name="矩形: 圆角 134"/>
          <p:cNvSpPr/>
          <p:nvPr/>
        </p:nvSpPr>
        <p:spPr>
          <a:xfrm>
            <a:off x="10001190" y="3200905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光固化成型（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SLA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6" name="矩形: 圆角 135"/>
          <p:cNvSpPr/>
          <p:nvPr/>
        </p:nvSpPr>
        <p:spPr>
          <a:xfrm>
            <a:off x="8276359" y="5196094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定向能量沉积（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DED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7" name="矩形: 圆角 136"/>
          <p:cNvSpPr/>
          <p:nvPr/>
        </p:nvSpPr>
        <p:spPr>
          <a:xfrm>
            <a:off x="8281716" y="4197371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数字光处理（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DLP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8" name="矩形: 圆角 137"/>
          <p:cNvSpPr/>
          <p:nvPr/>
        </p:nvSpPr>
        <p:spPr>
          <a:xfrm>
            <a:off x="10010000" y="4196460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粘结剂喷射（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BJ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）</a:t>
            </a:r>
          </a:p>
        </p:txBody>
      </p:sp>
      <p:sp>
        <p:nvSpPr>
          <p:cNvPr id="139" name="矩形: 圆角 138"/>
          <p:cNvSpPr/>
          <p:nvPr/>
        </p:nvSpPr>
        <p:spPr>
          <a:xfrm>
            <a:off x="10000415" y="5181193"/>
            <a:ext cx="1481054" cy="808281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生物打印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4497117" cy="505068"/>
            <a:chOff x="-116406" y="0"/>
            <a:chExt cx="4381367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381367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汽车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4" y="1275431"/>
            <a:ext cx="224438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方程式赛车</a:t>
            </a:r>
          </a:p>
        </p:txBody>
      </p:sp>
      <p:sp>
        <p:nvSpPr>
          <p:cNvPr id="36" name="椭圆 35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94695" y="2161460"/>
            <a:ext cx="1726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长沙理工大学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CRT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赛车队 “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2017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版方程式赛车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FNX-17”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，其方向盘、立柱、进气总成、摇臂等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41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个关键零部件均采用华曙高科先进的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打印技术，其中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60%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采用了金属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打印技术。</a:t>
            </a:r>
          </a:p>
        </p:txBody>
      </p:sp>
      <p:sp>
        <p:nvSpPr>
          <p:cNvPr id="38" name="矩形 37"/>
          <p:cNvSpPr/>
          <p:nvPr/>
        </p:nvSpPr>
        <p:spPr>
          <a:xfrm>
            <a:off x="2798082" y="1275430"/>
            <a:ext cx="911928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714" y="2060032"/>
            <a:ext cx="2117192" cy="13014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907" y="2060032"/>
            <a:ext cx="2117193" cy="13014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100" y="2060032"/>
            <a:ext cx="2131171" cy="12986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037" y="2048999"/>
            <a:ext cx="2439673" cy="1314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326" y="3357361"/>
            <a:ext cx="2131171" cy="13100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714" y="3364880"/>
            <a:ext cx="2117192" cy="13014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7261" y="3352104"/>
            <a:ext cx="2131172" cy="1322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8689" y="3352407"/>
            <a:ext cx="2433247" cy="13136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3281" y="4669569"/>
            <a:ext cx="2141419" cy="14119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2"/>
          <a:srcRect l="7636" r="6989"/>
          <a:stretch>
            <a:fillRect/>
          </a:stretch>
        </p:blipFill>
        <p:spPr>
          <a:xfrm>
            <a:off x="2969713" y="4664317"/>
            <a:ext cx="2122053" cy="14202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/>
          <a:srcRect l="7766" r="8255"/>
          <a:stretch>
            <a:fillRect/>
          </a:stretch>
        </p:blipFill>
        <p:spPr>
          <a:xfrm>
            <a:off x="5086906" y="4669570"/>
            <a:ext cx="1937973" cy="141193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4700" y="4664465"/>
            <a:ext cx="2655677" cy="14219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090326" y="3077349"/>
            <a:ext cx="904973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轮辐轮毂</a:t>
            </a:r>
            <a:endParaRPr lang="zh-CN" altLang="en-US" sz="1350" dirty="0"/>
          </a:p>
        </p:txBody>
      </p:sp>
      <p:sp>
        <p:nvSpPr>
          <p:cNvPr id="24" name="文本框 23"/>
          <p:cNvSpPr txBox="1"/>
          <p:nvPr/>
        </p:nvSpPr>
        <p:spPr>
          <a:xfrm>
            <a:off x="7213843" y="3069589"/>
            <a:ext cx="1199058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前、后摇臂</a:t>
            </a:r>
            <a:endParaRPr lang="zh-CN" altLang="en-US" sz="1350" dirty="0"/>
          </a:p>
        </p:txBody>
      </p:sp>
      <p:sp>
        <p:nvSpPr>
          <p:cNvPr id="25" name="文本框 24"/>
          <p:cNvSpPr txBox="1"/>
          <p:nvPr/>
        </p:nvSpPr>
        <p:spPr>
          <a:xfrm>
            <a:off x="9329811" y="3063208"/>
            <a:ext cx="1252953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喷油器支座</a:t>
            </a:r>
            <a:endParaRPr lang="zh-CN" altLang="en-US" sz="1350" dirty="0"/>
          </a:p>
        </p:txBody>
      </p:sp>
      <p:sp>
        <p:nvSpPr>
          <p:cNvPr id="26" name="文本框 25"/>
          <p:cNvSpPr txBox="1"/>
          <p:nvPr/>
        </p:nvSpPr>
        <p:spPr>
          <a:xfrm>
            <a:off x="5091766" y="4397677"/>
            <a:ext cx="1118881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前、后立柱</a:t>
            </a:r>
            <a:endParaRPr lang="zh-CN" altLang="en-US" sz="1350" dirty="0"/>
          </a:p>
        </p:txBody>
      </p:sp>
      <p:sp>
        <p:nvSpPr>
          <p:cNvPr id="27" name="文本框 26"/>
          <p:cNvSpPr txBox="1"/>
          <p:nvPr/>
        </p:nvSpPr>
        <p:spPr>
          <a:xfrm>
            <a:off x="2965223" y="4384898"/>
            <a:ext cx="1118489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阻尼支撑</a:t>
            </a:r>
            <a:endParaRPr lang="zh-CN" altLang="en-US" sz="1350" dirty="0"/>
          </a:p>
        </p:txBody>
      </p:sp>
      <p:sp>
        <p:nvSpPr>
          <p:cNvPr id="28" name="文本框 27"/>
          <p:cNvSpPr txBox="1"/>
          <p:nvPr/>
        </p:nvSpPr>
        <p:spPr>
          <a:xfrm>
            <a:off x="7209541" y="4401205"/>
            <a:ext cx="881655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节温器盖</a:t>
            </a:r>
            <a:endParaRPr lang="zh-CN" altLang="en-US" sz="1350" dirty="0"/>
          </a:p>
        </p:txBody>
      </p:sp>
      <p:sp>
        <p:nvSpPr>
          <p:cNvPr id="29" name="文本框 28"/>
          <p:cNvSpPr txBox="1"/>
          <p:nvPr/>
        </p:nvSpPr>
        <p:spPr>
          <a:xfrm>
            <a:off x="9339280" y="4393347"/>
            <a:ext cx="1221964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快拆轴支撑</a:t>
            </a:r>
            <a:endParaRPr lang="zh-CN" altLang="en-US" sz="1350" dirty="0"/>
          </a:p>
        </p:txBody>
      </p:sp>
      <p:sp>
        <p:nvSpPr>
          <p:cNvPr id="30" name="文本框 29"/>
          <p:cNvSpPr txBox="1"/>
          <p:nvPr/>
        </p:nvSpPr>
        <p:spPr>
          <a:xfrm>
            <a:off x="7030234" y="5799472"/>
            <a:ext cx="881655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仪表盘</a:t>
            </a:r>
            <a:endParaRPr lang="zh-CN" altLang="en-US" sz="1350" dirty="0"/>
          </a:p>
        </p:txBody>
      </p:sp>
      <p:sp>
        <p:nvSpPr>
          <p:cNvPr id="31" name="文本框 30"/>
          <p:cNvSpPr txBox="1"/>
          <p:nvPr/>
        </p:nvSpPr>
        <p:spPr>
          <a:xfrm>
            <a:off x="2964359" y="5822556"/>
            <a:ext cx="2117192" cy="276999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200" b="1" dirty="0"/>
              <a:t>空气动力学套件（前翼</a:t>
            </a:r>
            <a:r>
              <a:rPr lang="en-US" altLang="zh-CN" sz="1200" b="1" dirty="0"/>
              <a:t>/</a:t>
            </a:r>
            <a:r>
              <a:rPr lang="zh-CN" altLang="en-US" sz="1200" b="1" dirty="0"/>
              <a:t>尾翼）</a:t>
            </a:r>
            <a:endParaRPr lang="zh-CN" altLang="en-US" sz="1200" dirty="0"/>
          </a:p>
        </p:txBody>
      </p:sp>
      <p:sp>
        <p:nvSpPr>
          <p:cNvPr id="32" name="文本框 31"/>
          <p:cNvSpPr txBox="1"/>
          <p:nvPr/>
        </p:nvSpPr>
        <p:spPr>
          <a:xfrm>
            <a:off x="5079690" y="5800401"/>
            <a:ext cx="871560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进气总成</a:t>
            </a:r>
            <a:endParaRPr lang="zh-CN" altLang="en-US" sz="1350" dirty="0"/>
          </a:p>
        </p:txBody>
      </p:sp>
      <p:sp>
        <p:nvSpPr>
          <p:cNvPr id="33" name="文本框 32"/>
          <p:cNvSpPr txBox="1"/>
          <p:nvPr/>
        </p:nvSpPr>
        <p:spPr>
          <a:xfrm>
            <a:off x="9312345" y="5799472"/>
            <a:ext cx="844385" cy="300082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/>
              <a:t>方向盘</a:t>
            </a:r>
            <a:endParaRPr lang="zh-CN" altLang="en-US" sz="13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4497117" cy="505068"/>
            <a:chOff x="-116406" y="0"/>
            <a:chExt cx="4381367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381367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汽车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4" y="1275431"/>
            <a:ext cx="5550819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汽车研发试制件</a:t>
            </a:r>
          </a:p>
        </p:txBody>
      </p:sp>
      <p:sp>
        <p:nvSpPr>
          <p:cNvPr id="36" name="椭圆 35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05975" y="1932556"/>
            <a:ext cx="49811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自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2022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年起，铂力特便与小鹏汽车展开深度合作，致力于智能电动汽车（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eVTOL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）的研发。在卡钳和卡钳支架的设计中，实现了部件的轻量化与功能性的完美结合。采用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Ti-6Al-4V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粉末打印的卡钳和卡钳支架，结构强度和性能卓越，成功减重超过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30%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，为电动汽车的飞行梦想插上了翅膀。</a:t>
            </a:r>
          </a:p>
        </p:txBody>
      </p:sp>
      <p:pic>
        <p:nvPicPr>
          <p:cNvPr id="2050" name="Picture 2" descr="3D打印革新汽车行业｜奥迪、法拉利等大品牌都加入了！-有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b="14517"/>
          <a:stretch>
            <a:fillRect/>
          </a:stretch>
        </p:blipFill>
        <p:spPr bwMode="auto">
          <a:xfrm>
            <a:off x="714732" y="3353719"/>
            <a:ext cx="5086628" cy="2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230496" y="1275430"/>
            <a:ext cx="5550819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6705600" y="1540527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新款汽车开发制造</a:t>
            </a:r>
          </a:p>
        </p:txBody>
      </p:sp>
      <p:sp>
        <p:nvSpPr>
          <p:cNvPr id="42" name="椭圆 41"/>
          <p:cNvSpPr/>
          <p:nvPr/>
        </p:nvSpPr>
        <p:spPr>
          <a:xfrm>
            <a:off x="6401545" y="1590114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571647" y="2139217"/>
            <a:ext cx="4766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PIX Moving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使用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WAAM 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金属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打印技术制造的电动车底盘，开发了滑板底盘（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Skateboard Chassis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）、移动空间（</a:t>
            </a:r>
            <a:r>
              <a:rPr lang="en-US" altLang="zh-CN" sz="1400" b="0" i="0" dirty="0" err="1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Robobus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）和个人移动空间（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NEV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78" y="3329248"/>
            <a:ext cx="4954766" cy="2848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5087220" cy="505068"/>
            <a:chOff x="-116405" y="0"/>
            <a:chExt cx="495628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95628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生活用品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5" b="5479"/>
          <a:stretch>
            <a:fillRect/>
          </a:stretch>
        </p:blipFill>
        <p:spPr>
          <a:xfrm>
            <a:off x="648864" y="2954154"/>
            <a:ext cx="5084423" cy="329689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打印拖鞋</a:t>
            </a:r>
          </a:p>
        </p:txBody>
      </p:sp>
      <p:sp>
        <p:nvSpPr>
          <p:cNvPr id="14" name="椭圆 13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8115" y="2004750"/>
            <a:ext cx="4490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Reloading 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在售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打印拖鞋，售价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299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元，已经销售数万双。</a:t>
            </a:r>
            <a:endParaRPr lang="en-US" altLang="zh-CN" sz="1400" b="0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主要厂商：博理科技、清锋科技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5"/>
          <a:stretch>
            <a:fillRect/>
          </a:stretch>
        </p:blipFill>
        <p:spPr>
          <a:xfrm>
            <a:off x="6191682" y="2954154"/>
            <a:ext cx="5524174" cy="329689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705600" y="1540527"/>
            <a:ext cx="50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打印眼镜</a:t>
            </a:r>
          </a:p>
        </p:txBody>
      </p:sp>
      <p:sp>
        <p:nvSpPr>
          <p:cNvPr id="25" name="椭圆 24"/>
          <p:cNvSpPr/>
          <p:nvPr/>
        </p:nvSpPr>
        <p:spPr>
          <a:xfrm>
            <a:off x="6401545" y="1590114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99516" y="2097773"/>
            <a:ext cx="511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佩极提出“三维扫描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+3D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打印”技术新概念，开启了科技定制眼镜品牌的商业实践之路。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2023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年卖出了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万多副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打印眼镜。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5087220" cy="505068"/>
            <a:chOff x="-116405" y="0"/>
            <a:chExt cx="495628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495628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玩具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686964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16" y="3960085"/>
            <a:ext cx="5213456" cy="20421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2" y="3134077"/>
            <a:ext cx="5584670" cy="286816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打印龙、龙蛋、月球灯</a:t>
            </a:r>
          </a:p>
        </p:txBody>
      </p:sp>
      <p:sp>
        <p:nvSpPr>
          <p:cNvPr id="16" name="椭圆 15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514" y="2254566"/>
            <a:ext cx="2680213" cy="171268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727" y="2247403"/>
            <a:ext cx="2533244" cy="17126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33634" y="2102761"/>
            <a:ext cx="512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目前，国内诞生了一批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打印农场主，购置了数十台到上千台桌面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打印机，生产各种玩具。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5228638" cy="505068"/>
            <a:chOff x="-116406" y="0"/>
            <a:chExt cx="461299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61299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教育科研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图示 1"/>
          <p:cNvGraphicFramePr/>
          <p:nvPr/>
        </p:nvGraphicFramePr>
        <p:xfrm>
          <a:off x="3078480" y="2002805"/>
          <a:ext cx="79400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66" y="3544113"/>
            <a:ext cx="1913252" cy="1308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732" y="4551035"/>
            <a:ext cx="1913252" cy="126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31" y="4196259"/>
            <a:ext cx="1974359" cy="1312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7686" y="1975113"/>
            <a:ext cx="1988840" cy="1491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文本框 12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打印人才培养体系已经全线打通</a:t>
            </a:r>
          </a:p>
        </p:txBody>
      </p:sp>
      <p:sp>
        <p:nvSpPr>
          <p:cNvPr id="14" name="椭圆 13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5228638" cy="505068"/>
            <a:chOff x="-116406" y="0"/>
            <a:chExt cx="461299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61299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打印的应用领域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-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教育科研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01847" y="1504430"/>
            <a:ext cx="688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2023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年有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10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篇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打印论文在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《 Nature 》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、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《 Science 》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发表</a:t>
            </a:r>
          </a:p>
        </p:txBody>
      </p:sp>
      <p:sp>
        <p:nvSpPr>
          <p:cNvPr id="14" name="椭圆 13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39"/>
          <a:stretch>
            <a:fillRect/>
          </a:stretch>
        </p:blipFill>
        <p:spPr>
          <a:xfrm>
            <a:off x="492274" y="2250284"/>
            <a:ext cx="5443091" cy="370943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2"/>
          <a:stretch>
            <a:fillRect/>
          </a:stretch>
        </p:blipFill>
        <p:spPr>
          <a:xfrm>
            <a:off x="5941513" y="2254017"/>
            <a:ext cx="5869167" cy="3705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5228638" cy="505068"/>
            <a:chOff x="-116406" y="0"/>
            <a:chExt cx="461299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61299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打印服务模式</a:t>
              </a:r>
              <a:endParaRPr lang="en-US" sz="2520" b="1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85215" y="1185545"/>
            <a:ext cx="9477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企业内部使用，对内供应。例如比亚迪、格力等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公共打印服务，对外供应。例如铂力特、未来工场、科恒、汇通等</a:t>
            </a: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25" y="2112010"/>
            <a:ext cx="10409555" cy="443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5228638" cy="505068"/>
            <a:chOff x="-116406" y="0"/>
            <a:chExt cx="461299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61299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公共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打印服务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85215" y="1339215"/>
            <a:ext cx="9477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en-US" altLang="zh-CN" sz="2400"/>
              <a:t>3D</a:t>
            </a:r>
            <a:r>
              <a:rPr lang="zh-CN" altLang="en-US" sz="2400"/>
              <a:t>打印设备厂商，利用自身设备优势，投放机器，对外服务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独立的</a:t>
            </a:r>
            <a:r>
              <a:rPr lang="en-US" altLang="zh-CN" sz="2400"/>
              <a:t>3D</a:t>
            </a:r>
            <a:r>
              <a:rPr lang="zh-CN" altLang="en-US" sz="2400"/>
              <a:t>打印服务工厂，购买设备和材料，对外服务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90" y="109855"/>
            <a:ext cx="9354185" cy="66382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48590" y="284543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《中国</a:t>
            </a:r>
            <a:r>
              <a:rPr lang="en-US" altLang="zh-CN" sz="3200" b="1">
                <a:solidFill>
                  <a:srgbClr val="FF0000"/>
                </a:solidFill>
              </a:rPr>
              <a:t>3D</a:t>
            </a:r>
            <a:r>
              <a:rPr lang="zh-CN" altLang="en-US" sz="3200" b="1">
                <a:solidFill>
                  <a:srgbClr val="FF0000"/>
                </a:solidFill>
              </a:rPr>
              <a:t>打印格局》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5228638" cy="505068"/>
            <a:chOff x="-116406" y="0"/>
            <a:chExt cx="4612991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342"/>
              <a:ext cx="4612991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打印服务工厂产能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——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金属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85215" y="1791970"/>
            <a:ext cx="96932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sz="2400"/>
              <a:t>数十台金属</a:t>
            </a:r>
            <a:r>
              <a:rPr lang="en-US" altLang="zh-CN" sz="2400"/>
              <a:t>3D</a:t>
            </a:r>
            <a:r>
              <a:rPr lang="zh-CN" altLang="en-US" sz="2400"/>
              <a:t>打印机的大型服务工厂，已经超过</a:t>
            </a:r>
            <a:r>
              <a:rPr lang="en-US" altLang="zh-CN" sz="2400"/>
              <a:t>10</a:t>
            </a:r>
            <a:r>
              <a:rPr lang="zh-CN" altLang="en-US" sz="2400"/>
              <a:t>家。国内金属机保有量超</a:t>
            </a:r>
            <a:r>
              <a:rPr lang="en-US" altLang="zh-CN" sz="2400"/>
              <a:t>3000</a:t>
            </a:r>
            <a:r>
              <a:rPr lang="zh-CN" altLang="en-US" sz="2400"/>
              <a:t>台：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铂力特、飞而康、鑫精合、铖联科技、钢研极光、金石三维、华易迅、航天增材科技（北京）、云铸三维、敬业增材、赛隆金属、爱康医疗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航空航天、医疗齿科为主，高尔夫球头、鞋模、轮胎等正在不断增长</a:t>
            </a: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15" y="3729990"/>
            <a:ext cx="8087360" cy="4553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5399190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6124457" y="1275430"/>
            <a:ext cx="5661975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 rot="5400000">
            <a:off x="2537094" y="1248015"/>
            <a:ext cx="1134581" cy="1686560"/>
          </a:xfrm>
          <a:prstGeom prst="roundRect">
            <a:avLst>
              <a:gd name="adj" fmla="val 681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321873" y="2163603"/>
            <a:ext cx="1615692" cy="33855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应用领域</a:t>
            </a:r>
          </a:p>
        </p:txBody>
      </p:sp>
      <p:sp>
        <p:nvSpPr>
          <p:cNvPr id="9" name="矩形 8"/>
          <p:cNvSpPr/>
          <p:nvPr/>
        </p:nvSpPr>
        <p:spPr>
          <a:xfrm rot="5400000">
            <a:off x="2985162" y="2565532"/>
            <a:ext cx="168875" cy="33682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/>
          <p:cNvSpPr/>
          <p:nvPr/>
        </p:nvSpPr>
        <p:spPr>
          <a:xfrm rot="5400000">
            <a:off x="2836557" y="2923652"/>
            <a:ext cx="481590" cy="271054"/>
          </a:xfrm>
          <a:prstGeom prst="rightArrow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5400000">
            <a:off x="3859932" y="2001893"/>
            <a:ext cx="378665" cy="2032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5400000">
            <a:off x="1970311" y="2001893"/>
            <a:ext cx="378665" cy="2032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圆角右 12"/>
          <p:cNvSpPr/>
          <p:nvPr/>
        </p:nvSpPr>
        <p:spPr>
          <a:xfrm rot="5400000">
            <a:off x="3883838" y="2313117"/>
            <a:ext cx="1248235" cy="714182"/>
          </a:xfrm>
          <a:prstGeom prst="bentArrow">
            <a:avLst>
              <a:gd name="adj1" fmla="val 16485"/>
              <a:gd name="adj2" fmla="val 17904"/>
              <a:gd name="adj3" fmla="val 25000"/>
              <a:gd name="adj4" fmla="val 43750"/>
            </a:avLst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箭头: 圆角右 13"/>
          <p:cNvSpPr/>
          <p:nvPr/>
        </p:nvSpPr>
        <p:spPr>
          <a:xfrm rot="5400000" flipV="1">
            <a:off x="1088455" y="2315074"/>
            <a:ext cx="1253880" cy="715914"/>
          </a:xfrm>
          <a:prstGeom prst="bentArrow">
            <a:avLst>
              <a:gd name="adj1" fmla="val 16485"/>
              <a:gd name="adj2" fmla="val 17904"/>
              <a:gd name="adj3" fmla="val 25000"/>
              <a:gd name="adj4" fmla="val 43750"/>
            </a:avLst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704623" y="3373949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  </a:t>
            </a:r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航空航天</a:t>
            </a:r>
          </a:p>
        </p:txBody>
      </p:sp>
      <p:sp>
        <p:nvSpPr>
          <p:cNvPr id="17" name="矩形: 圆角 16"/>
          <p:cNvSpPr/>
          <p:nvPr/>
        </p:nvSpPr>
        <p:spPr>
          <a:xfrm>
            <a:off x="695797" y="4376069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3C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消费电子</a:t>
            </a:r>
          </a:p>
        </p:txBody>
      </p:sp>
      <p:sp>
        <p:nvSpPr>
          <p:cNvPr id="18" name="矩形: 圆角 17"/>
          <p:cNvSpPr/>
          <p:nvPr/>
        </p:nvSpPr>
        <p:spPr>
          <a:xfrm>
            <a:off x="709247" y="5385364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文化时尚</a:t>
            </a:r>
          </a:p>
        </p:txBody>
      </p:sp>
      <p:sp>
        <p:nvSpPr>
          <p:cNvPr id="23" name="矩形: 圆角 22"/>
          <p:cNvSpPr/>
          <p:nvPr/>
        </p:nvSpPr>
        <p:spPr>
          <a:xfrm>
            <a:off x="2431390" y="3373948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汽车</a:t>
            </a:r>
          </a:p>
        </p:txBody>
      </p:sp>
      <p:sp>
        <p:nvSpPr>
          <p:cNvPr id="24" name="矩形: 圆角 23"/>
          <p:cNvSpPr/>
          <p:nvPr/>
        </p:nvSpPr>
        <p:spPr>
          <a:xfrm>
            <a:off x="4150864" y="3381184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医疗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/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齿科</a:t>
            </a:r>
          </a:p>
        </p:txBody>
      </p:sp>
      <p:sp>
        <p:nvSpPr>
          <p:cNvPr id="25" name="矩形: 圆角 24"/>
          <p:cNvSpPr/>
          <p:nvPr/>
        </p:nvSpPr>
        <p:spPr>
          <a:xfrm>
            <a:off x="2426033" y="5376373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       </a:t>
            </a:r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建筑</a:t>
            </a:r>
          </a:p>
        </p:txBody>
      </p:sp>
      <p:sp>
        <p:nvSpPr>
          <p:cNvPr id="26" name="矩形: 圆角 25"/>
          <p:cNvSpPr/>
          <p:nvPr/>
        </p:nvSpPr>
        <p:spPr>
          <a:xfrm>
            <a:off x="2431390" y="4377650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模具</a:t>
            </a:r>
          </a:p>
        </p:txBody>
      </p:sp>
      <p:sp>
        <p:nvSpPr>
          <p:cNvPr id="27" name="矩形: 圆角 26"/>
          <p:cNvSpPr/>
          <p:nvPr/>
        </p:nvSpPr>
        <p:spPr>
          <a:xfrm>
            <a:off x="4159674" y="4376739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   </a:t>
            </a:r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政府</a:t>
            </a:r>
            <a:r>
              <a:rPr lang="en-US" altLang="zh-CN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/</a:t>
            </a:r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科研</a:t>
            </a:r>
          </a:p>
        </p:txBody>
      </p:sp>
      <p:sp>
        <p:nvSpPr>
          <p:cNvPr id="28" name="矩形: 圆角 27"/>
          <p:cNvSpPr/>
          <p:nvPr/>
        </p:nvSpPr>
        <p:spPr>
          <a:xfrm>
            <a:off x="4150089" y="5371632"/>
            <a:ext cx="1520501" cy="922516"/>
          </a:xfrm>
          <a:prstGeom prst="roundRect">
            <a:avLst>
              <a:gd name="adj" fmla="val 78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endParaRPr lang="en-US" altLang="zh-CN" sz="14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/>
            <a:r>
              <a:rPr lang="zh-CN" altLang="en-US" sz="14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生物打印</a:t>
            </a:r>
          </a:p>
        </p:txBody>
      </p:sp>
      <p:sp>
        <p:nvSpPr>
          <p:cNvPr id="37" name="任意多边形: 形状 36"/>
          <p:cNvSpPr/>
          <p:nvPr/>
        </p:nvSpPr>
        <p:spPr>
          <a:xfrm>
            <a:off x="2925317" y="1683716"/>
            <a:ext cx="399605" cy="405345"/>
          </a:xfrm>
          <a:custGeom>
            <a:avLst/>
            <a:gdLst>
              <a:gd name="T0" fmla="*/ 1462 w 11212"/>
              <a:gd name="T1" fmla="*/ 0 h 11209"/>
              <a:gd name="T2" fmla="*/ 0 w 11212"/>
              <a:gd name="T3" fmla="*/ 3657 h 11209"/>
              <a:gd name="T4" fmla="*/ 4631 w 11212"/>
              <a:gd name="T5" fmla="*/ 5119 h 11209"/>
              <a:gd name="T6" fmla="*/ 5119 w 11212"/>
              <a:gd name="T7" fmla="*/ 1463 h 11209"/>
              <a:gd name="T8" fmla="*/ 4144 w 11212"/>
              <a:gd name="T9" fmla="*/ 4144 h 11209"/>
              <a:gd name="T10" fmla="*/ 975 w 11212"/>
              <a:gd name="T11" fmla="*/ 3657 h 11209"/>
              <a:gd name="T12" fmla="*/ 1462 w 11212"/>
              <a:gd name="T13" fmla="*/ 976 h 11209"/>
              <a:gd name="T14" fmla="*/ 4144 w 11212"/>
              <a:gd name="T15" fmla="*/ 1463 h 11209"/>
              <a:gd name="T16" fmla="*/ 4144 w 11212"/>
              <a:gd name="T17" fmla="*/ 4144 h 11209"/>
              <a:gd name="T18" fmla="*/ 7556 w 11212"/>
              <a:gd name="T19" fmla="*/ 0 h 11209"/>
              <a:gd name="T20" fmla="*/ 6093 w 11212"/>
              <a:gd name="T21" fmla="*/ 4632 h 11209"/>
              <a:gd name="T22" fmla="*/ 9750 w 11212"/>
              <a:gd name="T23" fmla="*/ 5119 h 11209"/>
              <a:gd name="T24" fmla="*/ 11212 w 11212"/>
              <a:gd name="T25" fmla="*/ 1463 h 11209"/>
              <a:gd name="T26" fmla="*/ 9750 w 11212"/>
              <a:gd name="T27" fmla="*/ 0 h 11209"/>
              <a:gd name="T28" fmla="*/ 1462 w 11212"/>
              <a:gd name="T29" fmla="*/ 6090 h 11209"/>
              <a:gd name="T30" fmla="*/ 0 w 11212"/>
              <a:gd name="T31" fmla="*/ 9747 h 11209"/>
              <a:gd name="T32" fmla="*/ 3656 w 11212"/>
              <a:gd name="T33" fmla="*/ 11209 h 11209"/>
              <a:gd name="T34" fmla="*/ 5119 w 11212"/>
              <a:gd name="T35" fmla="*/ 6578 h 11209"/>
              <a:gd name="T36" fmla="*/ 4144 w 11212"/>
              <a:gd name="T37" fmla="*/ 9747 h 11209"/>
              <a:gd name="T38" fmla="*/ 1462 w 11212"/>
              <a:gd name="T39" fmla="*/ 10234 h 11209"/>
              <a:gd name="T40" fmla="*/ 975 w 11212"/>
              <a:gd name="T41" fmla="*/ 7553 h 11209"/>
              <a:gd name="T42" fmla="*/ 4144 w 11212"/>
              <a:gd name="T43" fmla="*/ 7065 h 11209"/>
              <a:gd name="T44" fmla="*/ 4144 w 11212"/>
              <a:gd name="T45" fmla="*/ 9747 h 11209"/>
              <a:gd name="T46" fmla="*/ 6581 w 11212"/>
              <a:gd name="T47" fmla="*/ 6090 h 11209"/>
              <a:gd name="T48" fmla="*/ 6093 w 11212"/>
              <a:gd name="T49" fmla="*/ 9747 h 11209"/>
              <a:gd name="T50" fmla="*/ 9750 w 11212"/>
              <a:gd name="T51" fmla="*/ 11209 h 11209"/>
              <a:gd name="T52" fmla="*/ 11212 w 11212"/>
              <a:gd name="T53" fmla="*/ 7553 h 11209"/>
              <a:gd name="T54" fmla="*/ 10237 w 11212"/>
              <a:gd name="T55" fmla="*/ 9747 h 11209"/>
              <a:gd name="T56" fmla="*/ 7556 w 11212"/>
              <a:gd name="T57" fmla="*/ 10234 h 11209"/>
              <a:gd name="T58" fmla="*/ 7068 w 11212"/>
              <a:gd name="T59" fmla="*/ 7065 h 11209"/>
              <a:gd name="T60" fmla="*/ 10237 w 11212"/>
              <a:gd name="T61" fmla="*/ 7553 h 11209"/>
              <a:gd name="T62" fmla="*/ 10237 w 11212"/>
              <a:gd name="T63" fmla="*/ 9747 h 11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212" h="11209">
                <a:moveTo>
                  <a:pt x="3656" y="0"/>
                </a:moveTo>
                <a:lnTo>
                  <a:pt x="1462" y="0"/>
                </a:lnTo>
                <a:cubicBezTo>
                  <a:pt x="656" y="0"/>
                  <a:pt x="0" y="657"/>
                  <a:pt x="0" y="1463"/>
                </a:cubicBezTo>
                <a:lnTo>
                  <a:pt x="0" y="3657"/>
                </a:lnTo>
                <a:cubicBezTo>
                  <a:pt x="0" y="4463"/>
                  <a:pt x="656" y="5119"/>
                  <a:pt x="1462" y="5119"/>
                </a:cubicBezTo>
                <a:lnTo>
                  <a:pt x="4631" y="5119"/>
                </a:lnTo>
                <a:cubicBezTo>
                  <a:pt x="4900" y="5119"/>
                  <a:pt x="5119" y="4901"/>
                  <a:pt x="5119" y="4632"/>
                </a:cubicBezTo>
                <a:lnTo>
                  <a:pt x="5119" y="1463"/>
                </a:lnTo>
                <a:cubicBezTo>
                  <a:pt x="5119" y="657"/>
                  <a:pt x="4462" y="0"/>
                  <a:pt x="3656" y="0"/>
                </a:cubicBezTo>
                <a:close/>
                <a:moveTo>
                  <a:pt x="4144" y="4144"/>
                </a:moveTo>
                <a:lnTo>
                  <a:pt x="1462" y="4144"/>
                </a:lnTo>
                <a:cubicBezTo>
                  <a:pt x="1194" y="4144"/>
                  <a:pt x="975" y="3926"/>
                  <a:pt x="975" y="3657"/>
                </a:cubicBezTo>
                <a:lnTo>
                  <a:pt x="975" y="1463"/>
                </a:lnTo>
                <a:cubicBezTo>
                  <a:pt x="975" y="1194"/>
                  <a:pt x="1194" y="976"/>
                  <a:pt x="1462" y="976"/>
                </a:cubicBezTo>
                <a:lnTo>
                  <a:pt x="3656" y="976"/>
                </a:lnTo>
                <a:cubicBezTo>
                  <a:pt x="3925" y="976"/>
                  <a:pt x="4144" y="1194"/>
                  <a:pt x="4144" y="1463"/>
                </a:cubicBezTo>
                <a:lnTo>
                  <a:pt x="4144" y="4144"/>
                </a:lnTo>
                <a:close/>
                <a:moveTo>
                  <a:pt x="4144" y="4144"/>
                </a:moveTo>
                <a:close/>
                <a:moveTo>
                  <a:pt x="9750" y="0"/>
                </a:moveTo>
                <a:lnTo>
                  <a:pt x="7556" y="0"/>
                </a:lnTo>
                <a:cubicBezTo>
                  <a:pt x="6750" y="0"/>
                  <a:pt x="6093" y="657"/>
                  <a:pt x="6093" y="1463"/>
                </a:cubicBezTo>
                <a:lnTo>
                  <a:pt x="6093" y="4632"/>
                </a:lnTo>
                <a:cubicBezTo>
                  <a:pt x="6093" y="4901"/>
                  <a:pt x="6312" y="5119"/>
                  <a:pt x="6581" y="5119"/>
                </a:cubicBezTo>
                <a:lnTo>
                  <a:pt x="9750" y="5119"/>
                </a:lnTo>
                <a:cubicBezTo>
                  <a:pt x="10556" y="5119"/>
                  <a:pt x="11212" y="4463"/>
                  <a:pt x="11212" y="3657"/>
                </a:cubicBezTo>
                <a:lnTo>
                  <a:pt x="11212" y="1463"/>
                </a:lnTo>
                <a:cubicBezTo>
                  <a:pt x="11212" y="657"/>
                  <a:pt x="10556" y="0"/>
                  <a:pt x="9750" y="0"/>
                </a:cubicBezTo>
                <a:close/>
                <a:moveTo>
                  <a:pt x="9750" y="0"/>
                </a:moveTo>
                <a:close/>
                <a:moveTo>
                  <a:pt x="4631" y="6090"/>
                </a:moveTo>
                <a:lnTo>
                  <a:pt x="1462" y="6090"/>
                </a:lnTo>
                <a:cubicBezTo>
                  <a:pt x="656" y="6090"/>
                  <a:pt x="0" y="6747"/>
                  <a:pt x="0" y="7553"/>
                </a:cubicBezTo>
                <a:lnTo>
                  <a:pt x="0" y="9747"/>
                </a:lnTo>
                <a:cubicBezTo>
                  <a:pt x="0" y="10553"/>
                  <a:pt x="656" y="11209"/>
                  <a:pt x="1462" y="11209"/>
                </a:cubicBezTo>
                <a:lnTo>
                  <a:pt x="3656" y="11209"/>
                </a:lnTo>
                <a:cubicBezTo>
                  <a:pt x="4462" y="11209"/>
                  <a:pt x="5119" y="10553"/>
                  <a:pt x="5119" y="9747"/>
                </a:cubicBezTo>
                <a:lnTo>
                  <a:pt x="5119" y="6578"/>
                </a:lnTo>
                <a:cubicBezTo>
                  <a:pt x="5119" y="6309"/>
                  <a:pt x="4901" y="6090"/>
                  <a:pt x="4631" y="6090"/>
                </a:cubicBezTo>
                <a:close/>
                <a:moveTo>
                  <a:pt x="4144" y="9747"/>
                </a:moveTo>
                <a:cubicBezTo>
                  <a:pt x="4144" y="10016"/>
                  <a:pt x="3925" y="10234"/>
                  <a:pt x="3656" y="10234"/>
                </a:cubicBezTo>
                <a:lnTo>
                  <a:pt x="1462" y="10234"/>
                </a:lnTo>
                <a:cubicBezTo>
                  <a:pt x="1194" y="10234"/>
                  <a:pt x="975" y="10016"/>
                  <a:pt x="975" y="9747"/>
                </a:cubicBezTo>
                <a:lnTo>
                  <a:pt x="975" y="7553"/>
                </a:lnTo>
                <a:cubicBezTo>
                  <a:pt x="975" y="7284"/>
                  <a:pt x="1194" y="7065"/>
                  <a:pt x="1462" y="7065"/>
                </a:cubicBezTo>
                <a:lnTo>
                  <a:pt x="4144" y="7065"/>
                </a:lnTo>
                <a:lnTo>
                  <a:pt x="4144" y="9747"/>
                </a:lnTo>
                <a:close/>
                <a:moveTo>
                  <a:pt x="4144" y="9747"/>
                </a:moveTo>
                <a:close/>
                <a:moveTo>
                  <a:pt x="9750" y="6090"/>
                </a:moveTo>
                <a:lnTo>
                  <a:pt x="6581" y="6090"/>
                </a:lnTo>
                <a:cubicBezTo>
                  <a:pt x="6312" y="6090"/>
                  <a:pt x="6093" y="6309"/>
                  <a:pt x="6093" y="6578"/>
                </a:cubicBezTo>
                <a:lnTo>
                  <a:pt x="6093" y="9747"/>
                </a:lnTo>
                <a:cubicBezTo>
                  <a:pt x="6093" y="10553"/>
                  <a:pt x="6750" y="11209"/>
                  <a:pt x="7556" y="11209"/>
                </a:cubicBezTo>
                <a:lnTo>
                  <a:pt x="9750" y="11209"/>
                </a:lnTo>
                <a:cubicBezTo>
                  <a:pt x="10556" y="11209"/>
                  <a:pt x="11212" y="10553"/>
                  <a:pt x="11212" y="9747"/>
                </a:cubicBezTo>
                <a:lnTo>
                  <a:pt x="11212" y="7553"/>
                </a:lnTo>
                <a:cubicBezTo>
                  <a:pt x="11212" y="6747"/>
                  <a:pt x="10556" y="6090"/>
                  <a:pt x="9750" y="6090"/>
                </a:cubicBezTo>
                <a:close/>
                <a:moveTo>
                  <a:pt x="10237" y="9747"/>
                </a:moveTo>
                <a:cubicBezTo>
                  <a:pt x="10237" y="10016"/>
                  <a:pt x="10019" y="10234"/>
                  <a:pt x="9750" y="10234"/>
                </a:cubicBezTo>
                <a:lnTo>
                  <a:pt x="7556" y="10234"/>
                </a:lnTo>
                <a:cubicBezTo>
                  <a:pt x="7287" y="10234"/>
                  <a:pt x="7068" y="10016"/>
                  <a:pt x="7068" y="9747"/>
                </a:cubicBezTo>
                <a:lnTo>
                  <a:pt x="7068" y="7065"/>
                </a:lnTo>
                <a:lnTo>
                  <a:pt x="9750" y="7065"/>
                </a:lnTo>
                <a:cubicBezTo>
                  <a:pt x="10019" y="7065"/>
                  <a:pt x="10237" y="7284"/>
                  <a:pt x="10237" y="7553"/>
                </a:cubicBezTo>
                <a:lnTo>
                  <a:pt x="10237" y="9747"/>
                </a:lnTo>
                <a:close/>
                <a:moveTo>
                  <a:pt x="10237" y="974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任意多边形: 形状 37"/>
          <p:cNvSpPr/>
          <p:nvPr/>
        </p:nvSpPr>
        <p:spPr>
          <a:xfrm>
            <a:off x="2973041" y="5482745"/>
            <a:ext cx="393301" cy="392207"/>
          </a:xfrm>
          <a:custGeom>
            <a:avLst/>
            <a:gdLst>
              <a:gd name="T0" fmla="*/ 0 w 12794"/>
              <a:gd name="T1" fmla="*/ 4949 h 12800"/>
              <a:gd name="T2" fmla="*/ 0 w 12794"/>
              <a:gd name="T3" fmla="*/ 5821 h 12800"/>
              <a:gd name="T4" fmla="*/ 6397 w 12794"/>
              <a:gd name="T5" fmla="*/ 872 h 12800"/>
              <a:gd name="T6" fmla="*/ 12794 w 12794"/>
              <a:gd name="T7" fmla="*/ 5821 h 12800"/>
              <a:gd name="T8" fmla="*/ 12794 w 12794"/>
              <a:gd name="T9" fmla="*/ 4949 h 12800"/>
              <a:gd name="T10" fmla="*/ 6397 w 12794"/>
              <a:gd name="T11" fmla="*/ 0 h 12800"/>
              <a:gd name="T12" fmla="*/ 0 w 12794"/>
              <a:gd name="T13" fmla="*/ 4949 h 12800"/>
              <a:gd name="T14" fmla="*/ 11631 w 12794"/>
              <a:gd name="T15" fmla="*/ 3412 h 12800"/>
              <a:gd name="T16" fmla="*/ 11631 w 12794"/>
              <a:gd name="T17" fmla="*/ 296 h 12800"/>
              <a:gd name="T18" fmla="*/ 9886 w 12794"/>
              <a:gd name="T19" fmla="*/ 296 h 12800"/>
              <a:gd name="T20" fmla="*/ 9886 w 12794"/>
              <a:gd name="T21" fmla="*/ 2041 h 12800"/>
              <a:gd name="T22" fmla="*/ 10468 w 12794"/>
              <a:gd name="T23" fmla="*/ 2548 h 12800"/>
              <a:gd name="T24" fmla="*/ 10468 w 12794"/>
              <a:gd name="T25" fmla="*/ 878 h 12800"/>
              <a:gd name="T26" fmla="*/ 11050 w 12794"/>
              <a:gd name="T27" fmla="*/ 878 h 12800"/>
              <a:gd name="T28" fmla="*/ 11050 w 12794"/>
              <a:gd name="T29" fmla="*/ 2913 h 12800"/>
              <a:gd name="T30" fmla="*/ 11631 w 12794"/>
              <a:gd name="T31" fmla="*/ 3412 h 12800"/>
              <a:gd name="T32" fmla="*/ 8740 w 12794"/>
              <a:gd name="T33" fmla="*/ 12218 h 12800"/>
              <a:gd name="T34" fmla="*/ 8740 w 12794"/>
              <a:gd name="T35" fmla="*/ 12800 h 12800"/>
              <a:gd name="T36" fmla="*/ 11635 w 12794"/>
              <a:gd name="T37" fmla="*/ 12800 h 12800"/>
              <a:gd name="T38" fmla="*/ 11635 w 12794"/>
              <a:gd name="T39" fmla="*/ 5746 h 12800"/>
              <a:gd name="T40" fmla="*/ 11054 w 12794"/>
              <a:gd name="T41" fmla="*/ 5281 h 12800"/>
              <a:gd name="T42" fmla="*/ 11054 w 12794"/>
              <a:gd name="T43" fmla="*/ 12218 h 12800"/>
              <a:gd name="T44" fmla="*/ 8740 w 12794"/>
              <a:gd name="T45" fmla="*/ 12218 h 12800"/>
              <a:gd name="T46" fmla="*/ 4652 w 12794"/>
              <a:gd name="T47" fmla="*/ 12795 h 12800"/>
              <a:gd name="T48" fmla="*/ 8142 w 12794"/>
              <a:gd name="T49" fmla="*/ 12795 h 12800"/>
              <a:gd name="T50" fmla="*/ 8142 w 12794"/>
              <a:gd name="T51" fmla="*/ 6979 h 12800"/>
              <a:gd name="T52" fmla="*/ 4652 w 12794"/>
              <a:gd name="T53" fmla="*/ 6979 h 12800"/>
              <a:gd name="T54" fmla="*/ 4652 w 12794"/>
              <a:gd name="T55" fmla="*/ 12795 h 12800"/>
              <a:gd name="T56" fmla="*/ 5234 w 12794"/>
              <a:gd name="T57" fmla="*/ 7561 h 12800"/>
              <a:gd name="T58" fmla="*/ 7560 w 12794"/>
              <a:gd name="T59" fmla="*/ 7561 h 12800"/>
              <a:gd name="T60" fmla="*/ 7560 w 12794"/>
              <a:gd name="T61" fmla="*/ 12213 h 12800"/>
              <a:gd name="T62" fmla="*/ 5234 w 12794"/>
              <a:gd name="T63" fmla="*/ 12213 h 12800"/>
              <a:gd name="T64" fmla="*/ 5234 w 12794"/>
              <a:gd name="T65" fmla="*/ 7561 h 12800"/>
              <a:gd name="T66" fmla="*/ 1163 w 12794"/>
              <a:gd name="T67" fmla="*/ 5768 h 12800"/>
              <a:gd name="T68" fmla="*/ 1163 w 12794"/>
              <a:gd name="T69" fmla="*/ 12800 h 12800"/>
              <a:gd name="T70" fmla="*/ 4059 w 12794"/>
              <a:gd name="T71" fmla="*/ 12800 h 12800"/>
              <a:gd name="T72" fmla="*/ 4059 w 12794"/>
              <a:gd name="T73" fmla="*/ 12218 h 12800"/>
              <a:gd name="T74" fmla="*/ 1744 w 12794"/>
              <a:gd name="T75" fmla="*/ 12218 h 12800"/>
              <a:gd name="T76" fmla="*/ 1744 w 12794"/>
              <a:gd name="T77" fmla="*/ 5297 h 12800"/>
              <a:gd name="T78" fmla="*/ 1163 w 12794"/>
              <a:gd name="T79" fmla="*/ 5768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794" h="12800">
                <a:moveTo>
                  <a:pt x="0" y="4949"/>
                </a:moveTo>
                <a:lnTo>
                  <a:pt x="0" y="5821"/>
                </a:lnTo>
                <a:lnTo>
                  <a:pt x="6397" y="872"/>
                </a:lnTo>
                <a:lnTo>
                  <a:pt x="12794" y="5821"/>
                </a:lnTo>
                <a:lnTo>
                  <a:pt x="12794" y="4949"/>
                </a:lnTo>
                <a:lnTo>
                  <a:pt x="6397" y="0"/>
                </a:lnTo>
                <a:lnTo>
                  <a:pt x="0" y="4949"/>
                </a:lnTo>
                <a:close/>
                <a:moveTo>
                  <a:pt x="11631" y="3412"/>
                </a:moveTo>
                <a:lnTo>
                  <a:pt x="11631" y="296"/>
                </a:lnTo>
                <a:lnTo>
                  <a:pt x="9886" y="296"/>
                </a:lnTo>
                <a:lnTo>
                  <a:pt x="9886" y="2041"/>
                </a:lnTo>
                <a:lnTo>
                  <a:pt x="10468" y="2548"/>
                </a:lnTo>
                <a:lnTo>
                  <a:pt x="10468" y="878"/>
                </a:lnTo>
                <a:lnTo>
                  <a:pt x="11050" y="878"/>
                </a:lnTo>
                <a:lnTo>
                  <a:pt x="11050" y="2913"/>
                </a:lnTo>
                <a:lnTo>
                  <a:pt x="11631" y="3412"/>
                </a:lnTo>
                <a:close/>
                <a:moveTo>
                  <a:pt x="8740" y="12218"/>
                </a:moveTo>
                <a:lnTo>
                  <a:pt x="8740" y="12800"/>
                </a:lnTo>
                <a:lnTo>
                  <a:pt x="11635" y="12800"/>
                </a:lnTo>
                <a:lnTo>
                  <a:pt x="11635" y="5746"/>
                </a:lnTo>
                <a:lnTo>
                  <a:pt x="11054" y="5281"/>
                </a:lnTo>
                <a:lnTo>
                  <a:pt x="11054" y="12218"/>
                </a:lnTo>
                <a:lnTo>
                  <a:pt x="8740" y="12218"/>
                </a:lnTo>
                <a:close/>
                <a:moveTo>
                  <a:pt x="4652" y="12795"/>
                </a:moveTo>
                <a:lnTo>
                  <a:pt x="8142" y="12795"/>
                </a:lnTo>
                <a:lnTo>
                  <a:pt x="8142" y="6979"/>
                </a:lnTo>
                <a:lnTo>
                  <a:pt x="4652" y="6979"/>
                </a:lnTo>
                <a:lnTo>
                  <a:pt x="4652" y="12795"/>
                </a:lnTo>
                <a:close/>
                <a:moveTo>
                  <a:pt x="5234" y="7561"/>
                </a:moveTo>
                <a:lnTo>
                  <a:pt x="7560" y="7561"/>
                </a:lnTo>
                <a:lnTo>
                  <a:pt x="7560" y="12213"/>
                </a:lnTo>
                <a:lnTo>
                  <a:pt x="5234" y="12213"/>
                </a:lnTo>
                <a:lnTo>
                  <a:pt x="5234" y="7561"/>
                </a:lnTo>
                <a:close/>
                <a:moveTo>
                  <a:pt x="1163" y="5768"/>
                </a:moveTo>
                <a:lnTo>
                  <a:pt x="1163" y="12800"/>
                </a:lnTo>
                <a:lnTo>
                  <a:pt x="4059" y="12800"/>
                </a:lnTo>
                <a:lnTo>
                  <a:pt x="4059" y="12218"/>
                </a:lnTo>
                <a:lnTo>
                  <a:pt x="1744" y="12218"/>
                </a:lnTo>
                <a:lnTo>
                  <a:pt x="1744" y="5297"/>
                </a:lnTo>
                <a:lnTo>
                  <a:pt x="1163" y="57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任意多边形: 形状 38"/>
          <p:cNvSpPr/>
          <p:nvPr/>
        </p:nvSpPr>
        <p:spPr>
          <a:xfrm>
            <a:off x="4613868" y="4445866"/>
            <a:ext cx="520865" cy="412268"/>
          </a:xfrm>
          <a:custGeom>
            <a:avLst/>
            <a:gdLst>
              <a:gd name="connsiteX0" fmla="*/ 837090 w 1121241"/>
              <a:gd name="connsiteY0" fmla="*/ 565949 h 788661"/>
              <a:gd name="connsiteX1" fmla="*/ 939998 w 1121241"/>
              <a:gd name="connsiteY1" fmla="*/ 565949 h 788661"/>
              <a:gd name="connsiteX2" fmla="*/ 939998 w 1121241"/>
              <a:gd name="connsiteY2" fmla="*/ 668857 h 788661"/>
              <a:gd name="connsiteX3" fmla="*/ 837090 w 1121241"/>
              <a:gd name="connsiteY3" fmla="*/ 668857 h 788661"/>
              <a:gd name="connsiteX4" fmla="*/ 672744 w 1121241"/>
              <a:gd name="connsiteY4" fmla="*/ 565181 h 788661"/>
              <a:gd name="connsiteX5" fmla="*/ 775652 w 1121241"/>
              <a:gd name="connsiteY5" fmla="*/ 565181 h 788661"/>
              <a:gd name="connsiteX6" fmla="*/ 775652 w 1121241"/>
              <a:gd name="connsiteY6" fmla="*/ 668089 h 788661"/>
              <a:gd name="connsiteX7" fmla="*/ 672744 w 1121241"/>
              <a:gd name="connsiteY7" fmla="*/ 668089 h 788661"/>
              <a:gd name="connsiteX8" fmla="*/ 509166 w 1121241"/>
              <a:gd name="connsiteY8" fmla="*/ 564413 h 788661"/>
              <a:gd name="connsiteX9" fmla="*/ 612074 w 1121241"/>
              <a:gd name="connsiteY9" fmla="*/ 564413 h 788661"/>
              <a:gd name="connsiteX10" fmla="*/ 612074 w 1121241"/>
              <a:gd name="connsiteY10" fmla="*/ 667321 h 788661"/>
              <a:gd name="connsiteX11" fmla="*/ 509166 w 1121241"/>
              <a:gd name="connsiteY11" fmla="*/ 667321 h 788661"/>
              <a:gd name="connsiteX12" fmla="*/ 344820 w 1121241"/>
              <a:gd name="connsiteY12" fmla="*/ 563645 h 788661"/>
              <a:gd name="connsiteX13" fmla="*/ 447728 w 1121241"/>
              <a:gd name="connsiteY13" fmla="*/ 563645 h 788661"/>
              <a:gd name="connsiteX14" fmla="*/ 447728 w 1121241"/>
              <a:gd name="connsiteY14" fmla="*/ 666553 h 788661"/>
              <a:gd name="connsiteX15" fmla="*/ 344820 w 1121241"/>
              <a:gd name="connsiteY15" fmla="*/ 666553 h 788661"/>
              <a:gd name="connsiteX16" fmla="*/ 181241 w 1121241"/>
              <a:gd name="connsiteY16" fmla="*/ 562877 h 788661"/>
              <a:gd name="connsiteX17" fmla="*/ 284149 w 1121241"/>
              <a:gd name="connsiteY17" fmla="*/ 562877 h 788661"/>
              <a:gd name="connsiteX18" fmla="*/ 284149 w 1121241"/>
              <a:gd name="connsiteY18" fmla="*/ 665785 h 788661"/>
              <a:gd name="connsiteX19" fmla="*/ 181241 w 1121241"/>
              <a:gd name="connsiteY19" fmla="*/ 665785 h 788661"/>
              <a:gd name="connsiteX20" fmla="*/ 837090 w 1121241"/>
              <a:gd name="connsiteY20" fmla="*/ 367044 h 788661"/>
              <a:gd name="connsiteX21" fmla="*/ 939998 w 1121241"/>
              <a:gd name="connsiteY21" fmla="*/ 367044 h 788661"/>
              <a:gd name="connsiteX22" fmla="*/ 939998 w 1121241"/>
              <a:gd name="connsiteY22" fmla="*/ 469952 h 788661"/>
              <a:gd name="connsiteX23" fmla="*/ 837090 w 1121241"/>
              <a:gd name="connsiteY23" fmla="*/ 469952 h 788661"/>
              <a:gd name="connsiteX24" fmla="*/ 672744 w 1121241"/>
              <a:gd name="connsiteY24" fmla="*/ 366276 h 788661"/>
              <a:gd name="connsiteX25" fmla="*/ 775652 w 1121241"/>
              <a:gd name="connsiteY25" fmla="*/ 366276 h 788661"/>
              <a:gd name="connsiteX26" fmla="*/ 775652 w 1121241"/>
              <a:gd name="connsiteY26" fmla="*/ 469184 h 788661"/>
              <a:gd name="connsiteX27" fmla="*/ 672744 w 1121241"/>
              <a:gd name="connsiteY27" fmla="*/ 469184 h 788661"/>
              <a:gd name="connsiteX28" fmla="*/ 509166 w 1121241"/>
              <a:gd name="connsiteY28" fmla="*/ 365508 h 788661"/>
              <a:gd name="connsiteX29" fmla="*/ 612074 w 1121241"/>
              <a:gd name="connsiteY29" fmla="*/ 365508 h 788661"/>
              <a:gd name="connsiteX30" fmla="*/ 612074 w 1121241"/>
              <a:gd name="connsiteY30" fmla="*/ 468416 h 788661"/>
              <a:gd name="connsiteX31" fmla="*/ 509166 w 1121241"/>
              <a:gd name="connsiteY31" fmla="*/ 468416 h 788661"/>
              <a:gd name="connsiteX32" fmla="*/ 344820 w 1121241"/>
              <a:gd name="connsiteY32" fmla="*/ 364740 h 788661"/>
              <a:gd name="connsiteX33" fmla="*/ 447728 w 1121241"/>
              <a:gd name="connsiteY33" fmla="*/ 364740 h 788661"/>
              <a:gd name="connsiteX34" fmla="*/ 447728 w 1121241"/>
              <a:gd name="connsiteY34" fmla="*/ 467648 h 788661"/>
              <a:gd name="connsiteX35" fmla="*/ 344820 w 1121241"/>
              <a:gd name="connsiteY35" fmla="*/ 467648 h 788661"/>
              <a:gd name="connsiteX36" fmla="*/ 181241 w 1121241"/>
              <a:gd name="connsiteY36" fmla="*/ 363972 h 788661"/>
              <a:gd name="connsiteX37" fmla="*/ 284149 w 1121241"/>
              <a:gd name="connsiteY37" fmla="*/ 363972 h 788661"/>
              <a:gd name="connsiteX38" fmla="*/ 284149 w 1121241"/>
              <a:gd name="connsiteY38" fmla="*/ 466880 h 788661"/>
              <a:gd name="connsiteX39" fmla="*/ 181241 w 1121241"/>
              <a:gd name="connsiteY39" fmla="*/ 466880 h 788661"/>
              <a:gd name="connsiteX40" fmla="*/ 127483 w 1121241"/>
              <a:gd name="connsiteY40" fmla="*/ 318661 h 788661"/>
              <a:gd name="connsiteX41" fmla="*/ 127483 w 1121241"/>
              <a:gd name="connsiteY41" fmla="*/ 713399 h 788661"/>
              <a:gd name="connsiteX42" fmla="*/ 993757 w 1121241"/>
              <a:gd name="connsiteY42" fmla="*/ 713399 h 788661"/>
              <a:gd name="connsiteX43" fmla="*/ 993757 w 1121241"/>
              <a:gd name="connsiteY43" fmla="*/ 318661 h 788661"/>
              <a:gd name="connsiteX44" fmla="*/ 522989 w 1121241"/>
              <a:gd name="connsiteY44" fmla="*/ 17616 h 788661"/>
              <a:gd name="connsiteX45" fmla="*/ 598250 w 1121241"/>
              <a:gd name="connsiteY45" fmla="*/ 17616 h 788661"/>
              <a:gd name="connsiteX46" fmla="*/ 598250 w 1121241"/>
              <a:gd name="connsiteY46" fmla="*/ 243400 h 788661"/>
              <a:gd name="connsiteX47" fmla="*/ 1068251 w 1121241"/>
              <a:gd name="connsiteY47" fmla="*/ 243400 h 788661"/>
              <a:gd name="connsiteX48" fmla="*/ 1121241 w 1121241"/>
              <a:gd name="connsiteY48" fmla="*/ 243400 h 788661"/>
              <a:gd name="connsiteX49" fmla="*/ 1121241 w 1121241"/>
              <a:gd name="connsiteY49" fmla="*/ 318661 h 788661"/>
              <a:gd name="connsiteX50" fmla="*/ 1068251 w 1121241"/>
              <a:gd name="connsiteY50" fmla="*/ 318661 h 788661"/>
              <a:gd name="connsiteX51" fmla="*/ 1068251 w 1121241"/>
              <a:gd name="connsiteY51" fmla="*/ 713400 h 788661"/>
              <a:gd name="connsiteX52" fmla="*/ 1121241 w 1121241"/>
              <a:gd name="connsiteY52" fmla="*/ 713400 h 788661"/>
              <a:gd name="connsiteX53" fmla="*/ 1121241 w 1121241"/>
              <a:gd name="connsiteY53" fmla="*/ 788661 h 788661"/>
              <a:gd name="connsiteX54" fmla="*/ 1068251 w 1121241"/>
              <a:gd name="connsiteY54" fmla="*/ 788661 h 788661"/>
              <a:gd name="connsiteX55" fmla="*/ 52222 w 1121241"/>
              <a:gd name="connsiteY55" fmla="*/ 788661 h 788661"/>
              <a:gd name="connsiteX56" fmla="*/ 0 w 1121241"/>
              <a:gd name="connsiteY56" fmla="*/ 788661 h 788661"/>
              <a:gd name="connsiteX57" fmla="*/ 0 w 1121241"/>
              <a:gd name="connsiteY57" fmla="*/ 713400 h 788661"/>
              <a:gd name="connsiteX58" fmla="*/ 52222 w 1121241"/>
              <a:gd name="connsiteY58" fmla="*/ 713400 h 788661"/>
              <a:gd name="connsiteX59" fmla="*/ 52222 w 1121241"/>
              <a:gd name="connsiteY59" fmla="*/ 318661 h 788661"/>
              <a:gd name="connsiteX60" fmla="*/ 0 w 1121241"/>
              <a:gd name="connsiteY60" fmla="*/ 318661 h 788661"/>
              <a:gd name="connsiteX61" fmla="*/ 0 w 1121241"/>
              <a:gd name="connsiteY61" fmla="*/ 243400 h 788661"/>
              <a:gd name="connsiteX62" fmla="*/ 52222 w 1121241"/>
              <a:gd name="connsiteY62" fmla="*/ 243400 h 788661"/>
              <a:gd name="connsiteX63" fmla="*/ 522989 w 1121241"/>
              <a:gd name="connsiteY63" fmla="*/ 243400 h 788661"/>
              <a:gd name="connsiteX64" fmla="*/ 785516 w 1121241"/>
              <a:gd name="connsiteY64" fmla="*/ 433 h 788661"/>
              <a:gd name="connsiteX65" fmla="*/ 836322 w 1121241"/>
              <a:gd name="connsiteY65" fmla="*/ 16848 h 788661"/>
              <a:gd name="connsiteX66" fmla="*/ 836322 w 1121241"/>
              <a:gd name="connsiteY66" fmla="*/ 155083 h 788661"/>
              <a:gd name="connsiteX67" fmla="*/ 632809 w 1121241"/>
              <a:gd name="connsiteY67" fmla="*/ 155083 h 788661"/>
              <a:gd name="connsiteX68" fmla="*/ 632809 w 1121241"/>
              <a:gd name="connsiteY68" fmla="*/ 16848 h 788661"/>
              <a:gd name="connsiteX69" fmla="*/ 785516 w 1121241"/>
              <a:gd name="connsiteY69" fmla="*/ 433 h 78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21241" h="788661">
                <a:moveTo>
                  <a:pt x="837090" y="565949"/>
                </a:moveTo>
                <a:lnTo>
                  <a:pt x="939998" y="565949"/>
                </a:lnTo>
                <a:lnTo>
                  <a:pt x="939998" y="668857"/>
                </a:lnTo>
                <a:lnTo>
                  <a:pt x="837090" y="668857"/>
                </a:lnTo>
                <a:close/>
                <a:moveTo>
                  <a:pt x="672744" y="565181"/>
                </a:moveTo>
                <a:lnTo>
                  <a:pt x="775652" y="565181"/>
                </a:lnTo>
                <a:lnTo>
                  <a:pt x="775652" y="668089"/>
                </a:lnTo>
                <a:lnTo>
                  <a:pt x="672744" y="668089"/>
                </a:lnTo>
                <a:close/>
                <a:moveTo>
                  <a:pt x="509166" y="564413"/>
                </a:moveTo>
                <a:lnTo>
                  <a:pt x="612074" y="564413"/>
                </a:lnTo>
                <a:lnTo>
                  <a:pt x="612074" y="667321"/>
                </a:lnTo>
                <a:lnTo>
                  <a:pt x="509166" y="667321"/>
                </a:lnTo>
                <a:close/>
                <a:moveTo>
                  <a:pt x="344820" y="563645"/>
                </a:moveTo>
                <a:lnTo>
                  <a:pt x="447728" y="563645"/>
                </a:lnTo>
                <a:lnTo>
                  <a:pt x="447728" y="666553"/>
                </a:lnTo>
                <a:lnTo>
                  <a:pt x="344820" y="666553"/>
                </a:lnTo>
                <a:close/>
                <a:moveTo>
                  <a:pt x="181241" y="562877"/>
                </a:moveTo>
                <a:lnTo>
                  <a:pt x="284149" y="562877"/>
                </a:lnTo>
                <a:lnTo>
                  <a:pt x="284149" y="665785"/>
                </a:lnTo>
                <a:lnTo>
                  <a:pt x="181241" y="665785"/>
                </a:lnTo>
                <a:close/>
                <a:moveTo>
                  <a:pt x="837090" y="367044"/>
                </a:moveTo>
                <a:lnTo>
                  <a:pt x="939998" y="367044"/>
                </a:lnTo>
                <a:lnTo>
                  <a:pt x="939998" y="469952"/>
                </a:lnTo>
                <a:lnTo>
                  <a:pt x="837090" y="469952"/>
                </a:lnTo>
                <a:close/>
                <a:moveTo>
                  <a:pt x="672744" y="366276"/>
                </a:moveTo>
                <a:lnTo>
                  <a:pt x="775652" y="366276"/>
                </a:lnTo>
                <a:lnTo>
                  <a:pt x="775652" y="469184"/>
                </a:lnTo>
                <a:lnTo>
                  <a:pt x="672744" y="469184"/>
                </a:lnTo>
                <a:close/>
                <a:moveTo>
                  <a:pt x="509166" y="365508"/>
                </a:moveTo>
                <a:lnTo>
                  <a:pt x="612074" y="365508"/>
                </a:lnTo>
                <a:lnTo>
                  <a:pt x="612074" y="468416"/>
                </a:lnTo>
                <a:lnTo>
                  <a:pt x="509166" y="468416"/>
                </a:lnTo>
                <a:close/>
                <a:moveTo>
                  <a:pt x="344820" y="364740"/>
                </a:moveTo>
                <a:lnTo>
                  <a:pt x="447728" y="364740"/>
                </a:lnTo>
                <a:lnTo>
                  <a:pt x="447728" y="467648"/>
                </a:lnTo>
                <a:lnTo>
                  <a:pt x="344820" y="467648"/>
                </a:lnTo>
                <a:close/>
                <a:moveTo>
                  <a:pt x="181241" y="363972"/>
                </a:moveTo>
                <a:lnTo>
                  <a:pt x="284149" y="363972"/>
                </a:lnTo>
                <a:lnTo>
                  <a:pt x="284149" y="466880"/>
                </a:lnTo>
                <a:lnTo>
                  <a:pt x="181241" y="466880"/>
                </a:lnTo>
                <a:close/>
                <a:moveTo>
                  <a:pt x="127483" y="318661"/>
                </a:moveTo>
                <a:lnTo>
                  <a:pt x="127483" y="713399"/>
                </a:lnTo>
                <a:lnTo>
                  <a:pt x="993757" y="713399"/>
                </a:lnTo>
                <a:lnTo>
                  <a:pt x="993757" y="318661"/>
                </a:lnTo>
                <a:close/>
                <a:moveTo>
                  <a:pt x="522989" y="17616"/>
                </a:moveTo>
                <a:lnTo>
                  <a:pt x="598250" y="17616"/>
                </a:lnTo>
                <a:lnTo>
                  <a:pt x="598250" y="243400"/>
                </a:lnTo>
                <a:lnTo>
                  <a:pt x="1068251" y="243400"/>
                </a:lnTo>
                <a:lnTo>
                  <a:pt x="1121241" y="243400"/>
                </a:lnTo>
                <a:lnTo>
                  <a:pt x="1121241" y="318661"/>
                </a:lnTo>
                <a:lnTo>
                  <a:pt x="1068251" y="318661"/>
                </a:lnTo>
                <a:lnTo>
                  <a:pt x="1068251" y="713400"/>
                </a:lnTo>
                <a:lnTo>
                  <a:pt x="1121241" y="713400"/>
                </a:lnTo>
                <a:lnTo>
                  <a:pt x="1121241" y="788661"/>
                </a:lnTo>
                <a:lnTo>
                  <a:pt x="1068251" y="788661"/>
                </a:lnTo>
                <a:lnTo>
                  <a:pt x="52222" y="788661"/>
                </a:lnTo>
                <a:lnTo>
                  <a:pt x="0" y="788661"/>
                </a:lnTo>
                <a:lnTo>
                  <a:pt x="0" y="713400"/>
                </a:lnTo>
                <a:lnTo>
                  <a:pt x="52222" y="713400"/>
                </a:lnTo>
                <a:lnTo>
                  <a:pt x="52222" y="318661"/>
                </a:lnTo>
                <a:lnTo>
                  <a:pt x="0" y="318661"/>
                </a:lnTo>
                <a:lnTo>
                  <a:pt x="0" y="243400"/>
                </a:lnTo>
                <a:lnTo>
                  <a:pt x="52222" y="243400"/>
                </a:lnTo>
                <a:lnTo>
                  <a:pt x="522989" y="243400"/>
                </a:lnTo>
                <a:close/>
                <a:moveTo>
                  <a:pt x="785516" y="433"/>
                </a:moveTo>
                <a:cubicBezTo>
                  <a:pt x="802483" y="-1391"/>
                  <a:pt x="819426" y="2256"/>
                  <a:pt x="836322" y="16848"/>
                </a:cubicBezTo>
                <a:cubicBezTo>
                  <a:pt x="836322" y="63694"/>
                  <a:pt x="836322" y="109005"/>
                  <a:pt x="836322" y="155083"/>
                </a:cubicBezTo>
                <a:cubicBezTo>
                  <a:pt x="768740" y="96717"/>
                  <a:pt x="700391" y="213449"/>
                  <a:pt x="632809" y="155083"/>
                </a:cubicBezTo>
                <a:cubicBezTo>
                  <a:pt x="632809" y="109005"/>
                  <a:pt x="632809" y="62926"/>
                  <a:pt x="632809" y="16848"/>
                </a:cubicBezTo>
                <a:cubicBezTo>
                  <a:pt x="683495" y="60622"/>
                  <a:pt x="734613" y="5904"/>
                  <a:pt x="785516" y="433"/>
                </a:cubicBezTo>
                <a:close/>
              </a:path>
            </a:pathLst>
          </a:custGeom>
          <a:solidFill>
            <a:schemeClr val="bg1"/>
          </a:solidFill>
          <a:ln w="767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/>
        </p:nvSpPr>
        <p:spPr>
          <a:xfrm>
            <a:off x="1143955" y="3565522"/>
            <a:ext cx="625924" cy="240990"/>
          </a:xfrm>
          <a:custGeom>
            <a:avLst/>
            <a:gdLst>
              <a:gd name="T0" fmla="*/ 6177 w 6852"/>
              <a:gd name="T1" fmla="*/ 1082 h 2687"/>
              <a:gd name="T2" fmla="*/ 5242 w 6852"/>
              <a:gd name="T3" fmla="*/ 734 h 2687"/>
              <a:gd name="T4" fmla="*/ 2708 w 6852"/>
              <a:gd name="T5" fmla="*/ 331 h 2687"/>
              <a:gd name="T6" fmla="*/ 1824 w 6852"/>
              <a:gd name="T7" fmla="*/ 312 h 2687"/>
              <a:gd name="T8" fmla="*/ 1824 w 6852"/>
              <a:gd name="T9" fmla="*/ 529 h 2687"/>
              <a:gd name="T10" fmla="*/ 2219 w 6852"/>
              <a:gd name="T11" fmla="*/ 1010 h 2687"/>
              <a:gd name="T12" fmla="*/ 1055 w 6852"/>
              <a:gd name="T13" fmla="*/ 33 h 2687"/>
              <a:gd name="T14" fmla="*/ 492 w 6852"/>
              <a:gd name="T15" fmla="*/ 0 h 2687"/>
              <a:gd name="T16" fmla="*/ 101 w 6852"/>
              <a:gd name="T17" fmla="*/ 109 h 2687"/>
              <a:gd name="T18" fmla="*/ 411 w 6852"/>
              <a:gd name="T19" fmla="*/ 217 h 2687"/>
              <a:gd name="T20" fmla="*/ 489 w 6852"/>
              <a:gd name="T21" fmla="*/ 1012 h 2687"/>
              <a:gd name="T22" fmla="*/ 381 w 6852"/>
              <a:gd name="T23" fmla="*/ 1580 h 2687"/>
              <a:gd name="T24" fmla="*/ 17 w 6852"/>
              <a:gd name="T25" fmla="*/ 2021 h 2687"/>
              <a:gd name="T26" fmla="*/ 522 w 6852"/>
              <a:gd name="T27" fmla="*/ 2090 h 2687"/>
              <a:gd name="T28" fmla="*/ 1343 w 6852"/>
              <a:gd name="T29" fmla="*/ 1738 h 2687"/>
              <a:gd name="T30" fmla="*/ 2001 w 6852"/>
              <a:gd name="T31" fmla="*/ 2470 h 2687"/>
              <a:gd name="T32" fmla="*/ 1658 w 6852"/>
              <a:gd name="T33" fmla="*/ 2578 h 2687"/>
              <a:gd name="T34" fmla="*/ 2648 w 6852"/>
              <a:gd name="T35" fmla="*/ 2687 h 2687"/>
              <a:gd name="T36" fmla="*/ 3773 w 6852"/>
              <a:gd name="T37" fmla="*/ 1955 h 2687"/>
              <a:gd name="T38" fmla="*/ 6590 w 6852"/>
              <a:gd name="T39" fmla="*/ 1830 h 2687"/>
              <a:gd name="T40" fmla="*/ 6675 w 6852"/>
              <a:gd name="T41" fmla="*/ 1282 h 2687"/>
              <a:gd name="T42" fmla="*/ 5806 w 6852"/>
              <a:gd name="T43" fmla="*/ 1078 h 2687"/>
              <a:gd name="T44" fmla="*/ 4957 w 6852"/>
              <a:gd name="T45" fmla="*/ 997 h 2687"/>
              <a:gd name="T46" fmla="*/ 2615 w 6852"/>
              <a:gd name="T47" fmla="*/ 529 h 2687"/>
              <a:gd name="T48" fmla="*/ 3280 w 6852"/>
              <a:gd name="T49" fmla="*/ 975 h 2687"/>
              <a:gd name="T50" fmla="*/ 2239 w 6852"/>
              <a:gd name="T51" fmla="*/ 529 h 2687"/>
              <a:gd name="T52" fmla="*/ 598 w 6852"/>
              <a:gd name="T53" fmla="*/ 1229 h 2687"/>
              <a:gd name="T54" fmla="*/ 677 w 6852"/>
              <a:gd name="T55" fmla="*/ 1297 h 2687"/>
              <a:gd name="T56" fmla="*/ 598 w 6852"/>
              <a:gd name="T57" fmla="*/ 1229 h 2687"/>
              <a:gd name="T58" fmla="*/ 388 w 6852"/>
              <a:gd name="T59" fmla="*/ 1872 h 2687"/>
              <a:gd name="T60" fmla="*/ 1403 w 6852"/>
              <a:gd name="T61" fmla="*/ 1475 h 2687"/>
              <a:gd name="T62" fmla="*/ 2615 w 6852"/>
              <a:gd name="T63" fmla="*/ 2470 h 2687"/>
              <a:gd name="T64" fmla="*/ 2657 w 6852"/>
              <a:gd name="T65" fmla="*/ 1548 h 2687"/>
              <a:gd name="T66" fmla="*/ 2615 w 6852"/>
              <a:gd name="T67" fmla="*/ 2470 h 2687"/>
              <a:gd name="T68" fmla="*/ 6555 w 6852"/>
              <a:gd name="T69" fmla="*/ 1616 h 2687"/>
              <a:gd name="T70" fmla="*/ 4409 w 6852"/>
              <a:gd name="T71" fmla="*/ 1530 h 2687"/>
              <a:gd name="T72" fmla="*/ 4348 w 6852"/>
              <a:gd name="T73" fmla="*/ 1331 h 2687"/>
              <a:gd name="T74" fmla="*/ 2488 w 6852"/>
              <a:gd name="T75" fmla="*/ 1395 h 2687"/>
              <a:gd name="T76" fmla="*/ 1728 w 6852"/>
              <a:gd name="T77" fmla="*/ 1569 h 2687"/>
              <a:gd name="T78" fmla="*/ 1985 w 6852"/>
              <a:gd name="T79" fmla="*/ 1363 h 2687"/>
              <a:gd name="T80" fmla="*/ 894 w 6852"/>
              <a:gd name="T81" fmla="*/ 1239 h 2687"/>
              <a:gd name="T82" fmla="*/ 890 w 6852"/>
              <a:gd name="T83" fmla="*/ 1090 h 2687"/>
              <a:gd name="T84" fmla="*/ 932 w 6852"/>
              <a:gd name="T85" fmla="*/ 217 h 2687"/>
              <a:gd name="T86" fmla="*/ 1938 w 6852"/>
              <a:gd name="T87" fmla="*/ 1208 h 2687"/>
              <a:gd name="T88" fmla="*/ 5634 w 6852"/>
              <a:gd name="T89" fmla="*/ 1362 h 2687"/>
              <a:gd name="T90" fmla="*/ 6578 w 6852"/>
              <a:gd name="T91" fmla="*/ 1476 h 2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852" h="2687">
                <a:moveTo>
                  <a:pt x="6675" y="1282"/>
                </a:moveTo>
                <a:cubicBezTo>
                  <a:pt x="6486" y="1187"/>
                  <a:pt x="6318" y="1119"/>
                  <a:pt x="6177" y="1082"/>
                </a:cubicBezTo>
                <a:lnTo>
                  <a:pt x="5935" y="903"/>
                </a:lnTo>
                <a:cubicBezTo>
                  <a:pt x="5734" y="756"/>
                  <a:pt x="5488" y="696"/>
                  <a:pt x="5242" y="734"/>
                </a:cubicBezTo>
                <a:cubicBezTo>
                  <a:pt x="4887" y="790"/>
                  <a:pt x="4265" y="881"/>
                  <a:pt x="3624" y="944"/>
                </a:cubicBezTo>
                <a:lnTo>
                  <a:pt x="2708" y="331"/>
                </a:lnTo>
                <a:cubicBezTo>
                  <a:pt x="2690" y="319"/>
                  <a:pt x="2669" y="312"/>
                  <a:pt x="2648" y="312"/>
                </a:cubicBezTo>
                <a:lnTo>
                  <a:pt x="1824" y="312"/>
                </a:lnTo>
                <a:cubicBezTo>
                  <a:pt x="1764" y="312"/>
                  <a:pt x="1715" y="361"/>
                  <a:pt x="1715" y="421"/>
                </a:cubicBezTo>
                <a:cubicBezTo>
                  <a:pt x="1715" y="481"/>
                  <a:pt x="1764" y="529"/>
                  <a:pt x="1824" y="529"/>
                </a:cubicBezTo>
                <a:lnTo>
                  <a:pt x="2001" y="529"/>
                </a:lnTo>
                <a:lnTo>
                  <a:pt x="2219" y="1010"/>
                </a:lnTo>
                <a:cubicBezTo>
                  <a:pt x="2142" y="1007"/>
                  <a:pt x="2068" y="1003"/>
                  <a:pt x="1999" y="996"/>
                </a:cubicBezTo>
                <a:lnTo>
                  <a:pt x="1055" y="33"/>
                </a:lnTo>
                <a:cubicBezTo>
                  <a:pt x="1035" y="12"/>
                  <a:pt x="1007" y="0"/>
                  <a:pt x="978" y="0"/>
                </a:cubicBezTo>
                <a:lnTo>
                  <a:pt x="492" y="0"/>
                </a:lnTo>
                <a:lnTo>
                  <a:pt x="209" y="0"/>
                </a:lnTo>
                <a:cubicBezTo>
                  <a:pt x="149" y="0"/>
                  <a:pt x="101" y="49"/>
                  <a:pt x="101" y="109"/>
                </a:cubicBezTo>
                <a:cubicBezTo>
                  <a:pt x="101" y="169"/>
                  <a:pt x="149" y="217"/>
                  <a:pt x="209" y="217"/>
                </a:cubicBezTo>
                <a:lnTo>
                  <a:pt x="411" y="217"/>
                </a:lnTo>
                <a:lnTo>
                  <a:pt x="641" y="1012"/>
                </a:lnTo>
                <a:lnTo>
                  <a:pt x="489" y="1012"/>
                </a:lnTo>
                <a:cubicBezTo>
                  <a:pt x="429" y="1012"/>
                  <a:pt x="381" y="1061"/>
                  <a:pt x="381" y="1121"/>
                </a:cubicBezTo>
                <a:lnTo>
                  <a:pt x="381" y="1580"/>
                </a:lnTo>
                <a:lnTo>
                  <a:pt x="43" y="1902"/>
                </a:lnTo>
                <a:cubicBezTo>
                  <a:pt x="11" y="1933"/>
                  <a:pt x="0" y="1980"/>
                  <a:pt x="17" y="2021"/>
                </a:cubicBezTo>
                <a:cubicBezTo>
                  <a:pt x="33" y="2063"/>
                  <a:pt x="73" y="2090"/>
                  <a:pt x="118" y="2090"/>
                </a:cubicBezTo>
                <a:lnTo>
                  <a:pt x="522" y="2090"/>
                </a:lnTo>
                <a:cubicBezTo>
                  <a:pt x="537" y="2090"/>
                  <a:pt x="552" y="2086"/>
                  <a:pt x="566" y="2080"/>
                </a:cubicBezTo>
                <a:lnTo>
                  <a:pt x="1343" y="1738"/>
                </a:lnTo>
                <a:cubicBezTo>
                  <a:pt x="1650" y="1780"/>
                  <a:pt x="1966" y="1817"/>
                  <a:pt x="2282" y="1849"/>
                </a:cubicBezTo>
                <a:lnTo>
                  <a:pt x="2001" y="2470"/>
                </a:lnTo>
                <a:lnTo>
                  <a:pt x="1766" y="2470"/>
                </a:lnTo>
                <a:cubicBezTo>
                  <a:pt x="1706" y="2470"/>
                  <a:pt x="1658" y="2518"/>
                  <a:pt x="1658" y="2578"/>
                </a:cubicBezTo>
                <a:cubicBezTo>
                  <a:pt x="1658" y="2638"/>
                  <a:pt x="1706" y="2687"/>
                  <a:pt x="1766" y="2687"/>
                </a:cubicBezTo>
                <a:lnTo>
                  <a:pt x="2648" y="2687"/>
                </a:lnTo>
                <a:cubicBezTo>
                  <a:pt x="2669" y="2687"/>
                  <a:pt x="2690" y="2680"/>
                  <a:pt x="2708" y="2668"/>
                </a:cubicBezTo>
                <a:lnTo>
                  <a:pt x="3773" y="1955"/>
                </a:lnTo>
                <a:cubicBezTo>
                  <a:pt x="4054" y="1967"/>
                  <a:pt x="4325" y="1972"/>
                  <a:pt x="4586" y="1972"/>
                </a:cubicBezTo>
                <a:cubicBezTo>
                  <a:pt x="5341" y="1972"/>
                  <a:pt x="6013" y="1925"/>
                  <a:pt x="6590" y="1830"/>
                </a:cubicBezTo>
                <a:cubicBezTo>
                  <a:pt x="6718" y="1809"/>
                  <a:pt x="6813" y="1714"/>
                  <a:pt x="6832" y="1586"/>
                </a:cubicBezTo>
                <a:cubicBezTo>
                  <a:pt x="6852" y="1459"/>
                  <a:pt x="6790" y="1340"/>
                  <a:pt x="6675" y="1282"/>
                </a:cubicBezTo>
                <a:close/>
                <a:moveTo>
                  <a:pt x="5276" y="949"/>
                </a:moveTo>
                <a:cubicBezTo>
                  <a:pt x="5464" y="919"/>
                  <a:pt x="5652" y="965"/>
                  <a:pt x="5806" y="1078"/>
                </a:cubicBezTo>
                <a:lnTo>
                  <a:pt x="5872" y="1127"/>
                </a:lnTo>
                <a:cubicBezTo>
                  <a:pt x="5659" y="1156"/>
                  <a:pt x="5316" y="1162"/>
                  <a:pt x="4957" y="997"/>
                </a:cubicBezTo>
                <a:cubicBezTo>
                  <a:pt x="5078" y="979"/>
                  <a:pt x="5185" y="963"/>
                  <a:pt x="5276" y="949"/>
                </a:cubicBezTo>
                <a:close/>
                <a:moveTo>
                  <a:pt x="2615" y="529"/>
                </a:moveTo>
                <a:lnTo>
                  <a:pt x="2615" y="529"/>
                </a:lnTo>
                <a:lnTo>
                  <a:pt x="3280" y="975"/>
                </a:lnTo>
                <a:cubicBezTo>
                  <a:pt x="2993" y="997"/>
                  <a:pt x="2712" y="1012"/>
                  <a:pt x="2459" y="1013"/>
                </a:cubicBezTo>
                <a:lnTo>
                  <a:pt x="2239" y="529"/>
                </a:lnTo>
                <a:lnTo>
                  <a:pt x="2615" y="529"/>
                </a:lnTo>
                <a:close/>
                <a:moveTo>
                  <a:pt x="598" y="1229"/>
                </a:moveTo>
                <a:lnTo>
                  <a:pt x="677" y="1229"/>
                </a:lnTo>
                <a:lnTo>
                  <a:pt x="677" y="1297"/>
                </a:lnTo>
                <a:lnTo>
                  <a:pt x="598" y="1373"/>
                </a:lnTo>
                <a:lnTo>
                  <a:pt x="598" y="1229"/>
                </a:lnTo>
                <a:close/>
                <a:moveTo>
                  <a:pt x="500" y="1872"/>
                </a:moveTo>
                <a:lnTo>
                  <a:pt x="388" y="1872"/>
                </a:lnTo>
                <a:lnTo>
                  <a:pt x="827" y="1454"/>
                </a:lnTo>
                <a:lnTo>
                  <a:pt x="1403" y="1475"/>
                </a:lnTo>
                <a:lnTo>
                  <a:pt x="500" y="1872"/>
                </a:lnTo>
                <a:close/>
                <a:moveTo>
                  <a:pt x="2615" y="2470"/>
                </a:moveTo>
                <a:lnTo>
                  <a:pt x="2239" y="2470"/>
                </a:lnTo>
                <a:lnTo>
                  <a:pt x="2657" y="1548"/>
                </a:lnTo>
                <a:lnTo>
                  <a:pt x="3991" y="1548"/>
                </a:lnTo>
                <a:lnTo>
                  <a:pt x="2615" y="2470"/>
                </a:lnTo>
                <a:close/>
                <a:moveTo>
                  <a:pt x="6618" y="1553"/>
                </a:moveTo>
                <a:cubicBezTo>
                  <a:pt x="6616" y="1566"/>
                  <a:pt x="6605" y="1608"/>
                  <a:pt x="6555" y="1616"/>
                </a:cubicBezTo>
                <a:cubicBezTo>
                  <a:pt x="5864" y="1729"/>
                  <a:pt x="5033" y="1773"/>
                  <a:pt x="4082" y="1748"/>
                </a:cubicBezTo>
                <a:lnTo>
                  <a:pt x="4409" y="1530"/>
                </a:lnTo>
                <a:cubicBezTo>
                  <a:pt x="4448" y="1503"/>
                  <a:pt x="4466" y="1454"/>
                  <a:pt x="4452" y="1408"/>
                </a:cubicBezTo>
                <a:cubicBezTo>
                  <a:pt x="4438" y="1362"/>
                  <a:pt x="4396" y="1331"/>
                  <a:pt x="4348" y="1331"/>
                </a:cubicBezTo>
                <a:lnTo>
                  <a:pt x="2587" y="1331"/>
                </a:lnTo>
                <a:cubicBezTo>
                  <a:pt x="2544" y="1331"/>
                  <a:pt x="2506" y="1356"/>
                  <a:pt x="2488" y="1395"/>
                </a:cubicBezTo>
                <a:lnTo>
                  <a:pt x="2377" y="1640"/>
                </a:lnTo>
                <a:cubicBezTo>
                  <a:pt x="2159" y="1619"/>
                  <a:pt x="1942" y="1595"/>
                  <a:pt x="1728" y="1569"/>
                </a:cubicBezTo>
                <a:lnTo>
                  <a:pt x="1922" y="1483"/>
                </a:lnTo>
                <a:cubicBezTo>
                  <a:pt x="1969" y="1463"/>
                  <a:pt x="1995" y="1413"/>
                  <a:pt x="1985" y="1363"/>
                </a:cubicBezTo>
                <a:cubicBezTo>
                  <a:pt x="1976" y="1314"/>
                  <a:pt x="1933" y="1277"/>
                  <a:pt x="1883" y="1275"/>
                </a:cubicBezTo>
                <a:lnTo>
                  <a:pt x="894" y="1239"/>
                </a:lnTo>
                <a:lnTo>
                  <a:pt x="894" y="1121"/>
                </a:lnTo>
                <a:cubicBezTo>
                  <a:pt x="894" y="1110"/>
                  <a:pt x="893" y="1100"/>
                  <a:pt x="890" y="1090"/>
                </a:cubicBezTo>
                <a:lnTo>
                  <a:pt x="637" y="217"/>
                </a:lnTo>
                <a:lnTo>
                  <a:pt x="932" y="217"/>
                </a:lnTo>
                <a:lnTo>
                  <a:pt x="1872" y="1176"/>
                </a:lnTo>
                <a:cubicBezTo>
                  <a:pt x="1890" y="1194"/>
                  <a:pt x="1913" y="1206"/>
                  <a:pt x="1938" y="1208"/>
                </a:cubicBezTo>
                <a:cubicBezTo>
                  <a:pt x="2625" y="1281"/>
                  <a:pt x="3779" y="1158"/>
                  <a:pt x="4605" y="1047"/>
                </a:cubicBezTo>
                <a:cubicBezTo>
                  <a:pt x="4973" y="1296"/>
                  <a:pt x="5345" y="1362"/>
                  <a:pt x="5634" y="1362"/>
                </a:cubicBezTo>
                <a:cubicBezTo>
                  <a:pt x="5876" y="1362"/>
                  <a:pt x="6059" y="1316"/>
                  <a:pt x="6132" y="1294"/>
                </a:cubicBezTo>
                <a:cubicBezTo>
                  <a:pt x="6256" y="1329"/>
                  <a:pt x="6406" y="1389"/>
                  <a:pt x="6578" y="1476"/>
                </a:cubicBezTo>
                <a:cubicBezTo>
                  <a:pt x="6621" y="1498"/>
                  <a:pt x="6620" y="1537"/>
                  <a:pt x="6618" y="15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任意多边形: 形状 41"/>
          <p:cNvSpPr/>
          <p:nvPr/>
        </p:nvSpPr>
        <p:spPr>
          <a:xfrm>
            <a:off x="2832587" y="3419687"/>
            <a:ext cx="625924" cy="469293"/>
          </a:xfrm>
          <a:custGeom>
            <a:avLst/>
            <a:gdLst>
              <a:gd name="connsiteX0" fmla="*/ 468361 w 607621"/>
              <a:gd name="connsiteY0" fmla="*/ 387122 h 463333"/>
              <a:gd name="connsiteX1" fmla="*/ 481028 w 607621"/>
              <a:gd name="connsiteY1" fmla="*/ 399789 h 463333"/>
              <a:gd name="connsiteX2" fmla="*/ 468361 w 607621"/>
              <a:gd name="connsiteY2" fmla="*/ 412456 h 463333"/>
              <a:gd name="connsiteX3" fmla="*/ 455694 w 607621"/>
              <a:gd name="connsiteY3" fmla="*/ 399789 h 463333"/>
              <a:gd name="connsiteX4" fmla="*/ 468361 w 607621"/>
              <a:gd name="connsiteY4" fmla="*/ 387122 h 463333"/>
              <a:gd name="connsiteX5" fmla="*/ 139244 w 607621"/>
              <a:gd name="connsiteY5" fmla="*/ 387122 h 463333"/>
              <a:gd name="connsiteX6" fmla="*/ 151911 w 607621"/>
              <a:gd name="connsiteY6" fmla="*/ 399789 h 463333"/>
              <a:gd name="connsiteX7" fmla="*/ 139244 w 607621"/>
              <a:gd name="connsiteY7" fmla="*/ 412456 h 463333"/>
              <a:gd name="connsiteX8" fmla="*/ 126577 w 607621"/>
              <a:gd name="connsiteY8" fmla="*/ 399789 h 463333"/>
              <a:gd name="connsiteX9" fmla="*/ 139244 w 607621"/>
              <a:gd name="connsiteY9" fmla="*/ 387122 h 463333"/>
              <a:gd name="connsiteX10" fmla="*/ 468334 w 607621"/>
              <a:gd name="connsiteY10" fmla="*/ 361654 h 463333"/>
              <a:gd name="connsiteX11" fmla="*/ 430063 w 607621"/>
              <a:gd name="connsiteY11" fmla="*/ 399784 h 463333"/>
              <a:gd name="connsiteX12" fmla="*/ 468334 w 607621"/>
              <a:gd name="connsiteY12" fmla="*/ 438002 h 463333"/>
              <a:gd name="connsiteX13" fmla="*/ 506605 w 607621"/>
              <a:gd name="connsiteY13" fmla="*/ 399784 h 463333"/>
              <a:gd name="connsiteX14" fmla="*/ 468334 w 607621"/>
              <a:gd name="connsiteY14" fmla="*/ 361654 h 463333"/>
              <a:gd name="connsiteX15" fmla="*/ 139295 w 607621"/>
              <a:gd name="connsiteY15" fmla="*/ 361654 h 463333"/>
              <a:gd name="connsiteX16" fmla="*/ 101024 w 607621"/>
              <a:gd name="connsiteY16" fmla="*/ 399784 h 463333"/>
              <a:gd name="connsiteX17" fmla="*/ 139295 w 607621"/>
              <a:gd name="connsiteY17" fmla="*/ 438002 h 463333"/>
              <a:gd name="connsiteX18" fmla="*/ 177477 w 607621"/>
              <a:gd name="connsiteY18" fmla="*/ 399784 h 463333"/>
              <a:gd name="connsiteX19" fmla="*/ 139295 w 607621"/>
              <a:gd name="connsiteY19" fmla="*/ 361654 h 463333"/>
              <a:gd name="connsiteX20" fmla="*/ 329112 w 607621"/>
              <a:gd name="connsiteY20" fmla="*/ 311053 h 463333"/>
              <a:gd name="connsiteX21" fmla="*/ 354400 w 607621"/>
              <a:gd name="connsiteY21" fmla="*/ 311053 h 463333"/>
              <a:gd name="connsiteX22" fmla="*/ 367134 w 607621"/>
              <a:gd name="connsiteY22" fmla="*/ 323684 h 463333"/>
              <a:gd name="connsiteX23" fmla="*/ 354400 w 607621"/>
              <a:gd name="connsiteY23" fmla="*/ 336315 h 463333"/>
              <a:gd name="connsiteX24" fmla="*/ 329112 w 607621"/>
              <a:gd name="connsiteY24" fmla="*/ 336315 h 463333"/>
              <a:gd name="connsiteX25" fmla="*/ 316468 w 607621"/>
              <a:gd name="connsiteY25" fmla="*/ 323684 h 463333"/>
              <a:gd name="connsiteX26" fmla="*/ 329112 w 607621"/>
              <a:gd name="connsiteY26" fmla="*/ 311053 h 463333"/>
              <a:gd name="connsiteX27" fmla="*/ 161723 w 607621"/>
              <a:gd name="connsiteY27" fmla="*/ 295438 h 463333"/>
              <a:gd name="connsiteX28" fmla="*/ 34896 w 607621"/>
              <a:gd name="connsiteY28" fmla="*/ 336412 h 463333"/>
              <a:gd name="connsiteX29" fmla="*/ 26886 w 607621"/>
              <a:gd name="connsiteY29" fmla="*/ 386896 h 463333"/>
              <a:gd name="connsiteX30" fmla="*/ 76994 w 607621"/>
              <a:gd name="connsiteY30" fmla="*/ 386896 h 463333"/>
              <a:gd name="connsiteX31" fmla="*/ 139295 w 607621"/>
              <a:gd name="connsiteY31" fmla="*/ 336323 h 463333"/>
              <a:gd name="connsiteX32" fmla="*/ 201507 w 607621"/>
              <a:gd name="connsiteY32" fmla="*/ 386896 h 463333"/>
              <a:gd name="connsiteX33" fmla="*/ 406121 w 607621"/>
              <a:gd name="connsiteY33" fmla="*/ 386896 h 463333"/>
              <a:gd name="connsiteX34" fmla="*/ 468334 w 607621"/>
              <a:gd name="connsiteY34" fmla="*/ 336323 h 463333"/>
              <a:gd name="connsiteX35" fmla="*/ 530635 w 607621"/>
              <a:gd name="connsiteY35" fmla="*/ 386896 h 463333"/>
              <a:gd name="connsiteX36" fmla="*/ 558047 w 607621"/>
              <a:gd name="connsiteY36" fmla="*/ 386896 h 463333"/>
              <a:gd name="connsiteX37" fmla="*/ 582256 w 607621"/>
              <a:gd name="connsiteY37" fmla="*/ 383696 h 463333"/>
              <a:gd name="connsiteX38" fmla="*/ 582256 w 607621"/>
              <a:gd name="connsiteY38" fmla="*/ 295616 h 463333"/>
              <a:gd name="connsiteX39" fmla="*/ 392415 w 607621"/>
              <a:gd name="connsiteY39" fmla="*/ 212779 h 463333"/>
              <a:gd name="connsiteX40" fmla="*/ 392415 w 607621"/>
              <a:gd name="connsiteY40" fmla="*/ 270285 h 463333"/>
              <a:gd name="connsiteX41" fmla="*/ 505626 w 607621"/>
              <a:gd name="connsiteY41" fmla="*/ 270285 h 463333"/>
              <a:gd name="connsiteX42" fmla="*/ 478391 w 607621"/>
              <a:gd name="connsiteY42" fmla="*/ 246554 h 463333"/>
              <a:gd name="connsiteX43" fmla="*/ 428461 w 607621"/>
              <a:gd name="connsiteY43" fmla="*/ 221401 h 463333"/>
              <a:gd name="connsiteX44" fmla="*/ 392415 w 607621"/>
              <a:gd name="connsiteY44" fmla="*/ 212779 h 463333"/>
              <a:gd name="connsiteX45" fmla="*/ 354412 w 607621"/>
              <a:gd name="connsiteY45" fmla="*/ 209935 h 463333"/>
              <a:gd name="connsiteX46" fmla="*/ 278493 w 607621"/>
              <a:gd name="connsiteY46" fmla="*/ 221579 h 463333"/>
              <a:gd name="connsiteX47" fmla="*/ 224914 w 607621"/>
              <a:gd name="connsiteY47" fmla="*/ 247176 h 463333"/>
              <a:gd name="connsiteX48" fmla="*/ 195722 w 607621"/>
              <a:gd name="connsiteY48" fmla="*/ 270285 h 463333"/>
              <a:gd name="connsiteX49" fmla="*/ 367139 w 607621"/>
              <a:gd name="connsiteY49" fmla="*/ 270285 h 463333"/>
              <a:gd name="connsiteX50" fmla="*/ 367139 w 607621"/>
              <a:gd name="connsiteY50" fmla="*/ 210291 h 463333"/>
              <a:gd name="connsiteX51" fmla="*/ 354412 w 607621"/>
              <a:gd name="connsiteY51" fmla="*/ 209935 h 463333"/>
              <a:gd name="connsiteX52" fmla="*/ 380489 w 607621"/>
              <a:gd name="connsiteY52" fmla="*/ 33686 h 463333"/>
              <a:gd name="connsiteX53" fmla="*/ 369008 w 607621"/>
              <a:gd name="connsiteY53" fmla="*/ 39196 h 463333"/>
              <a:gd name="connsiteX54" fmla="*/ 351207 w 607621"/>
              <a:gd name="connsiteY54" fmla="*/ 89769 h 463333"/>
              <a:gd name="connsiteX55" fmla="*/ 365448 w 607621"/>
              <a:gd name="connsiteY55" fmla="*/ 105679 h 463333"/>
              <a:gd name="connsiteX56" fmla="*/ 385473 w 607621"/>
              <a:gd name="connsiteY56" fmla="*/ 111367 h 463333"/>
              <a:gd name="connsiteX57" fmla="*/ 401849 w 607621"/>
              <a:gd name="connsiteY57" fmla="*/ 107545 h 463333"/>
              <a:gd name="connsiteX58" fmla="*/ 413242 w 607621"/>
              <a:gd name="connsiteY58" fmla="*/ 102123 h 463333"/>
              <a:gd name="connsiteX59" fmla="*/ 392326 w 607621"/>
              <a:gd name="connsiteY59" fmla="*/ 0 h 463333"/>
              <a:gd name="connsiteX60" fmla="*/ 403273 w 607621"/>
              <a:gd name="connsiteY60" fmla="*/ 22842 h 463333"/>
              <a:gd name="connsiteX61" fmla="*/ 426058 w 607621"/>
              <a:gd name="connsiteY61" fmla="*/ 11910 h 463333"/>
              <a:gd name="connsiteX62" fmla="*/ 442968 w 607621"/>
              <a:gd name="connsiteY62" fmla="*/ 17776 h 463333"/>
              <a:gd name="connsiteX63" fmla="*/ 437005 w 607621"/>
              <a:gd name="connsiteY63" fmla="*/ 34663 h 463333"/>
              <a:gd name="connsiteX64" fmla="*/ 414221 w 607621"/>
              <a:gd name="connsiteY64" fmla="*/ 45596 h 463333"/>
              <a:gd name="connsiteX65" fmla="*/ 425168 w 607621"/>
              <a:gd name="connsiteY65" fmla="*/ 68438 h 463333"/>
              <a:gd name="connsiteX66" fmla="*/ 447952 w 607621"/>
              <a:gd name="connsiteY66" fmla="*/ 57506 h 463333"/>
              <a:gd name="connsiteX67" fmla="*/ 464863 w 607621"/>
              <a:gd name="connsiteY67" fmla="*/ 63461 h 463333"/>
              <a:gd name="connsiteX68" fmla="*/ 458900 w 607621"/>
              <a:gd name="connsiteY68" fmla="*/ 80259 h 463333"/>
              <a:gd name="connsiteX69" fmla="*/ 436115 w 607621"/>
              <a:gd name="connsiteY69" fmla="*/ 91191 h 463333"/>
              <a:gd name="connsiteX70" fmla="*/ 447062 w 607621"/>
              <a:gd name="connsiteY70" fmla="*/ 114033 h 463333"/>
              <a:gd name="connsiteX71" fmla="*/ 412797 w 607621"/>
              <a:gd name="connsiteY71" fmla="*/ 130387 h 463333"/>
              <a:gd name="connsiteX72" fmla="*/ 385473 w 607621"/>
              <a:gd name="connsiteY72" fmla="*/ 136609 h 463333"/>
              <a:gd name="connsiteX73" fmla="*/ 335988 w 607621"/>
              <a:gd name="connsiteY73" fmla="*/ 112878 h 463333"/>
              <a:gd name="connsiteX74" fmla="*/ 301901 w 607621"/>
              <a:gd name="connsiteY74" fmla="*/ 136787 h 463333"/>
              <a:gd name="connsiteX75" fmla="*/ 259002 w 607621"/>
              <a:gd name="connsiteY75" fmla="*/ 201669 h 463333"/>
              <a:gd name="connsiteX76" fmla="*/ 354412 w 607621"/>
              <a:gd name="connsiteY76" fmla="*/ 184604 h 463333"/>
              <a:gd name="connsiteX77" fmla="*/ 538022 w 607621"/>
              <a:gd name="connsiteY77" fmla="*/ 270285 h 463333"/>
              <a:gd name="connsiteX78" fmla="*/ 549236 w 607621"/>
              <a:gd name="connsiteY78" fmla="*/ 270285 h 463333"/>
              <a:gd name="connsiteX79" fmla="*/ 594983 w 607621"/>
              <a:gd name="connsiteY79" fmla="*/ 270285 h 463333"/>
              <a:gd name="connsiteX80" fmla="*/ 607621 w 607621"/>
              <a:gd name="connsiteY80" fmla="*/ 282995 h 463333"/>
              <a:gd name="connsiteX81" fmla="*/ 607621 w 607621"/>
              <a:gd name="connsiteY81" fmla="*/ 391873 h 463333"/>
              <a:gd name="connsiteX82" fmla="*/ 601836 w 607621"/>
              <a:gd name="connsiteY82" fmla="*/ 402539 h 463333"/>
              <a:gd name="connsiteX83" fmla="*/ 601302 w 607621"/>
              <a:gd name="connsiteY83" fmla="*/ 402894 h 463333"/>
              <a:gd name="connsiteX84" fmla="*/ 558047 w 607621"/>
              <a:gd name="connsiteY84" fmla="*/ 412227 h 463333"/>
              <a:gd name="connsiteX85" fmla="*/ 556979 w 607621"/>
              <a:gd name="connsiteY85" fmla="*/ 412138 h 463333"/>
              <a:gd name="connsiteX86" fmla="*/ 530724 w 607621"/>
              <a:gd name="connsiteY86" fmla="*/ 412138 h 463333"/>
              <a:gd name="connsiteX87" fmla="*/ 468334 w 607621"/>
              <a:gd name="connsiteY87" fmla="*/ 463333 h 463333"/>
              <a:gd name="connsiteX88" fmla="*/ 406032 w 607621"/>
              <a:gd name="connsiteY88" fmla="*/ 412138 h 463333"/>
              <a:gd name="connsiteX89" fmla="*/ 201596 w 607621"/>
              <a:gd name="connsiteY89" fmla="*/ 412138 h 463333"/>
              <a:gd name="connsiteX90" fmla="*/ 139295 w 607621"/>
              <a:gd name="connsiteY90" fmla="*/ 463333 h 463333"/>
              <a:gd name="connsiteX91" fmla="*/ 76905 w 607621"/>
              <a:gd name="connsiteY91" fmla="*/ 412138 h 463333"/>
              <a:gd name="connsiteX92" fmla="*/ 7751 w 607621"/>
              <a:gd name="connsiteY92" fmla="*/ 412138 h 463333"/>
              <a:gd name="connsiteX93" fmla="*/ 161545 w 607621"/>
              <a:gd name="connsiteY93" fmla="*/ 270196 h 463333"/>
              <a:gd name="connsiteX94" fmla="*/ 225270 w 607621"/>
              <a:gd name="connsiteY94" fmla="*/ 217401 h 463333"/>
              <a:gd name="connsiteX95" fmla="*/ 324418 w 607621"/>
              <a:gd name="connsiteY95" fmla="*/ 90302 h 463333"/>
              <a:gd name="connsiteX96" fmla="*/ 358061 w 607621"/>
              <a:gd name="connsiteY96" fmla="*/ 16354 h 46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07621" h="463333">
                <a:moveTo>
                  <a:pt x="468361" y="387122"/>
                </a:moveTo>
                <a:cubicBezTo>
                  <a:pt x="475357" y="387122"/>
                  <a:pt x="481028" y="392793"/>
                  <a:pt x="481028" y="399789"/>
                </a:cubicBezTo>
                <a:cubicBezTo>
                  <a:pt x="481028" y="406785"/>
                  <a:pt x="475357" y="412456"/>
                  <a:pt x="468361" y="412456"/>
                </a:cubicBezTo>
                <a:cubicBezTo>
                  <a:pt x="461365" y="412456"/>
                  <a:pt x="455694" y="406785"/>
                  <a:pt x="455694" y="399789"/>
                </a:cubicBezTo>
                <a:cubicBezTo>
                  <a:pt x="455694" y="392793"/>
                  <a:pt x="461365" y="387122"/>
                  <a:pt x="468361" y="387122"/>
                </a:cubicBezTo>
                <a:close/>
                <a:moveTo>
                  <a:pt x="139244" y="387122"/>
                </a:moveTo>
                <a:cubicBezTo>
                  <a:pt x="146240" y="387122"/>
                  <a:pt x="151911" y="392793"/>
                  <a:pt x="151911" y="399789"/>
                </a:cubicBezTo>
                <a:cubicBezTo>
                  <a:pt x="151911" y="406785"/>
                  <a:pt x="146240" y="412456"/>
                  <a:pt x="139244" y="412456"/>
                </a:cubicBezTo>
                <a:cubicBezTo>
                  <a:pt x="132248" y="412456"/>
                  <a:pt x="126577" y="406785"/>
                  <a:pt x="126577" y="399789"/>
                </a:cubicBezTo>
                <a:cubicBezTo>
                  <a:pt x="126577" y="392793"/>
                  <a:pt x="132248" y="387122"/>
                  <a:pt x="139244" y="387122"/>
                </a:cubicBezTo>
                <a:close/>
                <a:moveTo>
                  <a:pt x="468334" y="361654"/>
                </a:moveTo>
                <a:cubicBezTo>
                  <a:pt x="447240" y="361654"/>
                  <a:pt x="430063" y="378719"/>
                  <a:pt x="430063" y="399784"/>
                </a:cubicBezTo>
                <a:cubicBezTo>
                  <a:pt x="430063" y="420937"/>
                  <a:pt x="447240" y="438002"/>
                  <a:pt x="468334" y="438002"/>
                </a:cubicBezTo>
                <a:cubicBezTo>
                  <a:pt x="489427" y="438002"/>
                  <a:pt x="506605" y="420937"/>
                  <a:pt x="506605" y="399784"/>
                </a:cubicBezTo>
                <a:cubicBezTo>
                  <a:pt x="506605" y="378719"/>
                  <a:pt x="489427" y="361654"/>
                  <a:pt x="468334" y="361654"/>
                </a:cubicBezTo>
                <a:close/>
                <a:moveTo>
                  <a:pt x="139295" y="361654"/>
                </a:moveTo>
                <a:cubicBezTo>
                  <a:pt x="118113" y="361654"/>
                  <a:pt x="101024" y="378719"/>
                  <a:pt x="101024" y="399784"/>
                </a:cubicBezTo>
                <a:cubicBezTo>
                  <a:pt x="101024" y="420937"/>
                  <a:pt x="118113" y="438002"/>
                  <a:pt x="139295" y="438002"/>
                </a:cubicBezTo>
                <a:cubicBezTo>
                  <a:pt x="160299" y="438002"/>
                  <a:pt x="177477" y="420937"/>
                  <a:pt x="177477" y="399784"/>
                </a:cubicBezTo>
                <a:cubicBezTo>
                  <a:pt x="177477" y="378719"/>
                  <a:pt x="160299" y="361654"/>
                  <a:pt x="139295" y="361654"/>
                </a:cubicBezTo>
                <a:close/>
                <a:moveTo>
                  <a:pt x="329112" y="311053"/>
                </a:moveTo>
                <a:lnTo>
                  <a:pt x="354400" y="311053"/>
                </a:lnTo>
                <a:cubicBezTo>
                  <a:pt x="361435" y="311053"/>
                  <a:pt x="367134" y="316657"/>
                  <a:pt x="367134" y="323684"/>
                </a:cubicBezTo>
                <a:cubicBezTo>
                  <a:pt x="367134" y="330711"/>
                  <a:pt x="361435" y="336315"/>
                  <a:pt x="354400" y="336315"/>
                </a:cubicBezTo>
                <a:lnTo>
                  <a:pt x="329112" y="336315"/>
                </a:lnTo>
                <a:cubicBezTo>
                  <a:pt x="322078" y="336315"/>
                  <a:pt x="316468" y="330711"/>
                  <a:pt x="316468" y="323684"/>
                </a:cubicBezTo>
                <a:cubicBezTo>
                  <a:pt x="316468" y="316657"/>
                  <a:pt x="322078" y="311053"/>
                  <a:pt x="329112" y="311053"/>
                </a:cubicBezTo>
                <a:close/>
                <a:moveTo>
                  <a:pt x="161723" y="295438"/>
                </a:moveTo>
                <a:cubicBezTo>
                  <a:pt x="96485" y="295705"/>
                  <a:pt x="52608" y="309926"/>
                  <a:pt x="34896" y="336412"/>
                </a:cubicBezTo>
                <a:cubicBezTo>
                  <a:pt x="23593" y="353210"/>
                  <a:pt x="24394" y="373386"/>
                  <a:pt x="26886" y="386896"/>
                </a:cubicBezTo>
                <a:lnTo>
                  <a:pt x="76994" y="386896"/>
                </a:lnTo>
                <a:cubicBezTo>
                  <a:pt x="82957" y="358010"/>
                  <a:pt x="108589" y="336323"/>
                  <a:pt x="139295" y="336323"/>
                </a:cubicBezTo>
                <a:cubicBezTo>
                  <a:pt x="169911" y="336323"/>
                  <a:pt x="195544" y="358010"/>
                  <a:pt x="201507" y="386896"/>
                </a:cubicBezTo>
                <a:lnTo>
                  <a:pt x="406121" y="386896"/>
                </a:lnTo>
                <a:cubicBezTo>
                  <a:pt x="412085" y="358010"/>
                  <a:pt x="437628" y="336323"/>
                  <a:pt x="468334" y="336323"/>
                </a:cubicBezTo>
                <a:cubicBezTo>
                  <a:pt x="499039" y="336323"/>
                  <a:pt x="524672" y="358010"/>
                  <a:pt x="530635" y="386896"/>
                </a:cubicBezTo>
                <a:lnTo>
                  <a:pt x="558047" y="386896"/>
                </a:lnTo>
                <a:cubicBezTo>
                  <a:pt x="569440" y="386896"/>
                  <a:pt x="577272" y="385296"/>
                  <a:pt x="582256" y="383696"/>
                </a:cubicBezTo>
                <a:lnTo>
                  <a:pt x="582256" y="295616"/>
                </a:lnTo>
                <a:close/>
                <a:moveTo>
                  <a:pt x="392415" y="212779"/>
                </a:moveTo>
                <a:lnTo>
                  <a:pt x="392415" y="270285"/>
                </a:lnTo>
                <a:lnTo>
                  <a:pt x="505626" y="270285"/>
                </a:lnTo>
                <a:cubicBezTo>
                  <a:pt x="499395" y="263619"/>
                  <a:pt x="490406" y="254998"/>
                  <a:pt x="478391" y="246554"/>
                </a:cubicBezTo>
                <a:cubicBezTo>
                  <a:pt x="463350" y="235977"/>
                  <a:pt x="446528" y="227445"/>
                  <a:pt x="428461" y="221401"/>
                </a:cubicBezTo>
                <a:cubicBezTo>
                  <a:pt x="416980" y="217579"/>
                  <a:pt x="404964" y="214646"/>
                  <a:pt x="392415" y="212779"/>
                </a:cubicBezTo>
                <a:close/>
                <a:moveTo>
                  <a:pt x="354412" y="209935"/>
                </a:moveTo>
                <a:cubicBezTo>
                  <a:pt x="327889" y="209935"/>
                  <a:pt x="302346" y="213846"/>
                  <a:pt x="278493" y="221579"/>
                </a:cubicBezTo>
                <a:cubicBezTo>
                  <a:pt x="259447" y="227711"/>
                  <a:pt x="241469" y="236333"/>
                  <a:pt x="224914" y="247176"/>
                </a:cubicBezTo>
                <a:cubicBezTo>
                  <a:pt x="212454" y="255353"/>
                  <a:pt x="202753" y="263619"/>
                  <a:pt x="195722" y="270285"/>
                </a:cubicBezTo>
                <a:lnTo>
                  <a:pt x="367139" y="270285"/>
                </a:lnTo>
                <a:lnTo>
                  <a:pt x="367139" y="210291"/>
                </a:lnTo>
                <a:cubicBezTo>
                  <a:pt x="362867" y="210024"/>
                  <a:pt x="358684" y="209935"/>
                  <a:pt x="354412" y="209935"/>
                </a:cubicBezTo>
                <a:close/>
                <a:moveTo>
                  <a:pt x="380489" y="33686"/>
                </a:moveTo>
                <a:lnTo>
                  <a:pt x="369008" y="39196"/>
                </a:lnTo>
                <a:cubicBezTo>
                  <a:pt x="350139" y="48262"/>
                  <a:pt x="342129" y="70926"/>
                  <a:pt x="351207" y="89769"/>
                </a:cubicBezTo>
                <a:cubicBezTo>
                  <a:pt x="354323" y="96346"/>
                  <a:pt x="359307" y="101857"/>
                  <a:pt x="365448" y="105679"/>
                </a:cubicBezTo>
                <a:cubicBezTo>
                  <a:pt x="371500" y="109323"/>
                  <a:pt x="378442" y="111367"/>
                  <a:pt x="385473" y="111367"/>
                </a:cubicBezTo>
                <a:cubicBezTo>
                  <a:pt x="391169" y="111367"/>
                  <a:pt x="396687" y="110034"/>
                  <a:pt x="401849" y="107545"/>
                </a:cubicBezTo>
                <a:lnTo>
                  <a:pt x="413242" y="102123"/>
                </a:lnTo>
                <a:close/>
                <a:moveTo>
                  <a:pt x="392326" y="0"/>
                </a:moveTo>
                <a:lnTo>
                  <a:pt x="403273" y="22842"/>
                </a:lnTo>
                <a:lnTo>
                  <a:pt x="426058" y="11910"/>
                </a:lnTo>
                <a:cubicBezTo>
                  <a:pt x="432377" y="8888"/>
                  <a:pt x="439942" y="11554"/>
                  <a:pt x="442968" y="17776"/>
                </a:cubicBezTo>
                <a:cubicBezTo>
                  <a:pt x="445994" y="24087"/>
                  <a:pt x="443324" y="31641"/>
                  <a:pt x="437005" y="34663"/>
                </a:cubicBezTo>
                <a:lnTo>
                  <a:pt x="414221" y="45596"/>
                </a:lnTo>
                <a:lnTo>
                  <a:pt x="425168" y="68438"/>
                </a:lnTo>
                <a:lnTo>
                  <a:pt x="447952" y="57506"/>
                </a:lnTo>
                <a:cubicBezTo>
                  <a:pt x="454271" y="54484"/>
                  <a:pt x="461837" y="57150"/>
                  <a:pt x="464863" y="63461"/>
                </a:cubicBezTo>
                <a:cubicBezTo>
                  <a:pt x="467889" y="69682"/>
                  <a:pt x="465219" y="77237"/>
                  <a:pt x="458900" y="80259"/>
                </a:cubicBezTo>
                <a:lnTo>
                  <a:pt x="436115" y="91191"/>
                </a:lnTo>
                <a:lnTo>
                  <a:pt x="447062" y="114033"/>
                </a:lnTo>
                <a:lnTo>
                  <a:pt x="412797" y="130387"/>
                </a:lnTo>
                <a:cubicBezTo>
                  <a:pt x="403985" y="134565"/>
                  <a:pt x="394640" y="136609"/>
                  <a:pt x="385473" y="136609"/>
                </a:cubicBezTo>
                <a:cubicBezTo>
                  <a:pt x="366516" y="136609"/>
                  <a:pt x="348092" y="127988"/>
                  <a:pt x="335988" y="112878"/>
                </a:cubicBezTo>
                <a:cubicBezTo>
                  <a:pt x="328957" y="115811"/>
                  <a:pt x="316319" y="122566"/>
                  <a:pt x="301901" y="136787"/>
                </a:cubicBezTo>
                <a:cubicBezTo>
                  <a:pt x="289173" y="149497"/>
                  <a:pt x="273331" y="169850"/>
                  <a:pt x="259002" y="201669"/>
                </a:cubicBezTo>
                <a:cubicBezTo>
                  <a:pt x="285257" y="191626"/>
                  <a:pt x="317031" y="184604"/>
                  <a:pt x="354412" y="184604"/>
                </a:cubicBezTo>
                <a:cubicBezTo>
                  <a:pt x="485066" y="184604"/>
                  <a:pt x="538022" y="270285"/>
                  <a:pt x="538022" y="270285"/>
                </a:cubicBezTo>
                <a:lnTo>
                  <a:pt x="549236" y="270285"/>
                </a:lnTo>
                <a:lnTo>
                  <a:pt x="594983" y="270285"/>
                </a:lnTo>
                <a:cubicBezTo>
                  <a:pt x="601925" y="270285"/>
                  <a:pt x="607621" y="275973"/>
                  <a:pt x="607621" y="282995"/>
                </a:cubicBezTo>
                <a:lnTo>
                  <a:pt x="607621" y="391873"/>
                </a:lnTo>
                <a:cubicBezTo>
                  <a:pt x="607621" y="396317"/>
                  <a:pt x="605307" y="400228"/>
                  <a:pt x="601836" y="402539"/>
                </a:cubicBezTo>
                <a:cubicBezTo>
                  <a:pt x="601658" y="402628"/>
                  <a:pt x="601480" y="402717"/>
                  <a:pt x="601302" y="402894"/>
                </a:cubicBezTo>
                <a:cubicBezTo>
                  <a:pt x="594271" y="406894"/>
                  <a:pt x="580743" y="412227"/>
                  <a:pt x="558047" y="412227"/>
                </a:cubicBezTo>
                <a:cubicBezTo>
                  <a:pt x="557691" y="412227"/>
                  <a:pt x="557335" y="412138"/>
                  <a:pt x="556979" y="412138"/>
                </a:cubicBezTo>
                <a:lnTo>
                  <a:pt x="530724" y="412138"/>
                </a:lnTo>
                <a:cubicBezTo>
                  <a:pt x="524939" y="441291"/>
                  <a:pt x="499217" y="463333"/>
                  <a:pt x="468334" y="463333"/>
                </a:cubicBezTo>
                <a:cubicBezTo>
                  <a:pt x="437450" y="463333"/>
                  <a:pt x="411729" y="441291"/>
                  <a:pt x="406032" y="412138"/>
                </a:cubicBezTo>
                <a:lnTo>
                  <a:pt x="201596" y="412138"/>
                </a:lnTo>
                <a:cubicBezTo>
                  <a:pt x="195811" y="441291"/>
                  <a:pt x="170089" y="463333"/>
                  <a:pt x="139295" y="463333"/>
                </a:cubicBezTo>
                <a:cubicBezTo>
                  <a:pt x="108322" y="463333"/>
                  <a:pt x="82601" y="441291"/>
                  <a:pt x="76905" y="412138"/>
                </a:cubicBezTo>
                <a:lnTo>
                  <a:pt x="7751" y="412138"/>
                </a:lnTo>
                <a:cubicBezTo>
                  <a:pt x="7751" y="412138"/>
                  <a:pt x="-52236" y="271174"/>
                  <a:pt x="161545" y="270196"/>
                </a:cubicBezTo>
                <a:cubicBezTo>
                  <a:pt x="161545" y="270196"/>
                  <a:pt x="182461" y="241488"/>
                  <a:pt x="225270" y="217401"/>
                </a:cubicBezTo>
                <a:cubicBezTo>
                  <a:pt x="256777" y="129765"/>
                  <a:pt x="302791" y="99901"/>
                  <a:pt x="324418" y="90302"/>
                </a:cubicBezTo>
                <a:cubicBezTo>
                  <a:pt x="316408" y="61327"/>
                  <a:pt x="329936" y="29864"/>
                  <a:pt x="358061" y="163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任意多边形: 形状 42"/>
          <p:cNvSpPr/>
          <p:nvPr/>
        </p:nvSpPr>
        <p:spPr>
          <a:xfrm>
            <a:off x="4650803" y="3467337"/>
            <a:ext cx="399662" cy="389975"/>
          </a:xfrm>
          <a:custGeom>
            <a:avLst/>
            <a:gdLst>
              <a:gd name="T0" fmla="*/ 6668 w 9653"/>
              <a:gd name="T1" fmla="*/ 10588 h 10602"/>
              <a:gd name="T2" fmla="*/ 5993 w 9653"/>
              <a:gd name="T3" fmla="*/ 9869 h 10602"/>
              <a:gd name="T4" fmla="*/ 5230 w 9653"/>
              <a:gd name="T5" fmla="*/ 8069 h 10602"/>
              <a:gd name="T6" fmla="*/ 4854 w 9653"/>
              <a:gd name="T7" fmla="*/ 7555 h 10602"/>
              <a:gd name="T8" fmla="*/ 4584 w 9653"/>
              <a:gd name="T9" fmla="*/ 8261 h 10602"/>
              <a:gd name="T10" fmla="*/ 4270 w 9653"/>
              <a:gd name="T11" fmla="*/ 10000 h 10602"/>
              <a:gd name="T12" fmla="*/ 4258 w 9653"/>
              <a:gd name="T13" fmla="*/ 10079 h 10602"/>
              <a:gd name="T14" fmla="*/ 4203 w 9653"/>
              <a:gd name="T15" fmla="*/ 10136 h 10602"/>
              <a:gd name="T16" fmla="*/ 3243 w 9653"/>
              <a:gd name="T17" fmla="*/ 10473 h 10602"/>
              <a:gd name="T18" fmla="*/ 2549 w 9653"/>
              <a:gd name="T19" fmla="*/ 9789 h 10602"/>
              <a:gd name="T20" fmla="*/ 2107 w 9653"/>
              <a:gd name="T21" fmla="*/ 8655 h 10602"/>
              <a:gd name="T22" fmla="*/ 1628 w 9653"/>
              <a:gd name="T23" fmla="*/ 6297 h 10602"/>
              <a:gd name="T24" fmla="*/ 480 w 9653"/>
              <a:gd name="T25" fmla="*/ 5139 h 10602"/>
              <a:gd name="T26" fmla="*/ 0 w 9653"/>
              <a:gd name="T27" fmla="*/ 3397 h 10602"/>
              <a:gd name="T28" fmla="*/ 995 w 9653"/>
              <a:gd name="T29" fmla="*/ 995 h 10602"/>
              <a:gd name="T30" fmla="*/ 3398 w 9653"/>
              <a:gd name="T31" fmla="*/ 0 h 10602"/>
              <a:gd name="T32" fmla="*/ 4827 w 9653"/>
              <a:gd name="T33" fmla="*/ 315 h 10602"/>
              <a:gd name="T34" fmla="*/ 6255 w 9653"/>
              <a:gd name="T35" fmla="*/ 0 h 10602"/>
              <a:gd name="T36" fmla="*/ 8658 w 9653"/>
              <a:gd name="T37" fmla="*/ 995 h 10602"/>
              <a:gd name="T38" fmla="*/ 9653 w 9653"/>
              <a:gd name="T39" fmla="*/ 3397 h 10602"/>
              <a:gd name="T40" fmla="*/ 8491 w 9653"/>
              <a:gd name="T41" fmla="*/ 5955 h 10602"/>
              <a:gd name="T42" fmla="*/ 8009 w 9653"/>
              <a:gd name="T43" fmla="*/ 8119 h 10602"/>
              <a:gd name="T44" fmla="*/ 7491 w 9653"/>
              <a:gd name="T45" fmla="*/ 9704 h 10602"/>
              <a:gd name="T46" fmla="*/ 6708 w 9653"/>
              <a:gd name="T47" fmla="*/ 10587 h 10602"/>
              <a:gd name="T48" fmla="*/ 6668 w 9653"/>
              <a:gd name="T49" fmla="*/ 10588 h 10602"/>
              <a:gd name="T50" fmla="*/ 4848 w 9653"/>
              <a:gd name="T51" fmla="*/ 7048 h 10602"/>
              <a:gd name="T52" fmla="*/ 5609 w 9653"/>
              <a:gd name="T53" fmla="*/ 7721 h 10602"/>
              <a:gd name="T54" fmla="*/ 6463 w 9653"/>
              <a:gd name="T55" fmla="*/ 9696 h 10602"/>
              <a:gd name="T56" fmla="*/ 6674 w 9653"/>
              <a:gd name="T57" fmla="*/ 10083 h 10602"/>
              <a:gd name="T58" fmla="*/ 7066 w 9653"/>
              <a:gd name="T59" fmla="*/ 9429 h 10602"/>
              <a:gd name="T60" fmla="*/ 7545 w 9653"/>
              <a:gd name="T61" fmla="*/ 7925 h 10602"/>
              <a:gd name="T62" fmla="*/ 8019 w 9653"/>
              <a:gd name="T63" fmla="*/ 5776 h 10602"/>
              <a:gd name="T64" fmla="*/ 8035 w 9653"/>
              <a:gd name="T65" fmla="*/ 5686 h 10602"/>
              <a:gd name="T66" fmla="*/ 8105 w 9653"/>
              <a:gd name="T67" fmla="*/ 5628 h 10602"/>
              <a:gd name="T68" fmla="*/ 9155 w 9653"/>
              <a:gd name="T69" fmla="*/ 3395 h 10602"/>
              <a:gd name="T70" fmla="*/ 8306 w 9653"/>
              <a:gd name="T71" fmla="*/ 1346 h 10602"/>
              <a:gd name="T72" fmla="*/ 6258 w 9653"/>
              <a:gd name="T73" fmla="*/ 497 h 10602"/>
              <a:gd name="T74" fmla="*/ 4943 w 9653"/>
              <a:gd name="T75" fmla="*/ 814 h 10602"/>
              <a:gd name="T76" fmla="*/ 4829 w 9653"/>
              <a:gd name="T77" fmla="*/ 871 h 10602"/>
              <a:gd name="T78" fmla="*/ 4715 w 9653"/>
              <a:gd name="T79" fmla="*/ 814 h 10602"/>
              <a:gd name="T80" fmla="*/ 3400 w 9653"/>
              <a:gd name="T81" fmla="*/ 498 h 10602"/>
              <a:gd name="T82" fmla="*/ 1351 w 9653"/>
              <a:gd name="T83" fmla="*/ 1346 h 10602"/>
              <a:gd name="T84" fmla="*/ 503 w 9653"/>
              <a:gd name="T85" fmla="*/ 3395 h 10602"/>
              <a:gd name="T86" fmla="*/ 911 w 9653"/>
              <a:gd name="T87" fmla="*/ 4880 h 10602"/>
              <a:gd name="T88" fmla="*/ 1984 w 9653"/>
              <a:gd name="T89" fmla="*/ 5924 h 10602"/>
              <a:gd name="T90" fmla="*/ 2093 w 9653"/>
              <a:gd name="T91" fmla="*/ 5985 h 10602"/>
              <a:gd name="T92" fmla="*/ 2110 w 9653"/>
              <a:gd name="T93" fmla="*/ 6107 h 10602"/>
              <a:gd name="T94" fmla="*/ 2591 w 9653"/>
              <a:gd name="T95" fmla="*/ 8515 h 10602"/>
              <a:gd name="T96" fmla="*/ 2991 w 9653"/>
              <a:gd name="T97" fmla="*/ 9546 h 10602"/>
              <a:gd name="T98" fmla="*/ 3403 w 9653"/>
              <a:gd name="T99" fmla="*/ 9996 h 10602"/>
              <a:gd name="T100" fmla="*/ 3793 w 9653"/>
              <a:gd name="T101" fmla="*/ 9841 h 10602"/>
              <a:gd name="T102" fmla="*/ 4131 w 9653"/>
              <a:gd name="T103" fmla="*/ 8025 h 10602"/>
              <a:gd name="T104" fmla="*/ 4806 w 9653"/>
              <a:gd name="T105" fmla="*/ 7050 h 10602"/>
              <a:gd name="T106" fmla="*/ 4848 w 9653"/>
              <a:gd name="T107" fmla="*/ 7048 h 10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653" h="10602">
                <a:moveTo>
                  <a:pt x="6668" y="10588"/>
                </a:moveTo>
                <a:cubicBezTo>
                  <a:pt x="6257" y="10588"/>
                  <a:pt x="6059" y="10049"/>
                  <a:pt x="5993" y="9869"/>
                </a:cubicBezTo>
                <a:cubicBezTo>
                  <a:pt x="5695" y="9056"/>
                  <a:pt x="5447" y="8468"/>
                  <a:pt x="5230" y="8069"/>
                </a:cubicBezTo>
                <a:cubicBezTo>
                  <a:pt x="5019" y="7679"/>
                  <a:pt x="4895" y="7579"/>
                  <a:pt x="4854" y="7555"/>
                </a:cubicBezTo>
                <a:cubicBezTo>
                  <a:pt x="4817" y="7591"/>
                  <a:pt x="4712" y="7735"/>
                  <a:pt x="4584" y="8261"/>
                </a:cubicBezTo>
                <a:cubicBezTo>
                  <a:pt x="4474" y="8718"/>
                  <a:pt x="4377" y="9319"/>
                  <a:pt x="4270" y="10000"/>
                </a:cubicBezTo>
                <a:lnTo>
                  <a:pt x="4258" y="10079"/>
                </a:lnTo>
                <a:lnTo>
                  <a:pt x="4203" y="10136"/>
                </a:lnTo>
                <a:cubicBezTo>
                  <a:pt x="3985" y="10361"/>
                  <a:pt x="3642" y="10602"/>
                  <a:pt x="3243" y="10473"/>
                </a:cubicBezTo>
                <a:cubicBezTo>
                  <a:pt x="2983" y="10388"/>
                  <a:pt x="2757" y="10164"/>
                  <a:pt x="2549" y="9789"/>
                </a:cubicBezTo>
                <a:cubicBezTo>
                  <a:pt x="2392" y="9502"/>
                  <a:pt x="2243" y="9121"/>
                  <a:pt x="2107" y="8655"/>
                </a:cubicBezTo>
                <a:cubicBezTo>
                  <a:pt x="1877" y="7865"/>
                  <a:pt x="1722" y="6957"/>
                  <a:pt x="1628" y="6297"/>
                </a:cubicBezTo>
                <a:cubicBezTo>
                  <a:pt x="1158" y="6010"/>
                  <a:pt x="763" y="5611"/>
                  <a:pt x="480" y="5139"/>
                </a:cubicBezTo>
                <a:cubicBezTo>
                  <a:pt x="167" y="4614"/>
                  <a:pt x="0" y="4012"/>
                  <a:pt x="0" y="3397"/>
                </a:cubicBezTo>
                <a:cubicBezTo>
                  <a:pt x="0" y="2490"/>
                  <a:pt x="354" y="1636"/>
                  <a:pt x="995" y="995"/>
                </a:cubicBezTo>
                <a:cubicBezTo>
                  <a:pt x="1637" y="354"/>
                  <a:pt x="2490" y="0"/>
                  <a:pt x="3398" y="0"/>
                </a:cubicBezTo>
                <a:cubicBezTo>
                  <a:pt x="3898" y="0"/>
                  <a:pt x="4378" y="106"/>
                  <a:pt x="4827" y="315"/>
                </a:cubicBezTo>
                <a:cubicBezTo>
                  <a:pt x="5277" y="106"/>
                  <a:pt x="5756" y="0"/>
                  <a:pt x="6255" y="0"/>
                </a:cubicBezTo>
                <a:cubicBezTo>
                  <a:pt x="7163" y="0"/>
                  <a:pt x="8016" y="354"/>
                  <a:pt x="8658" y="995"/>
                </a:cubicBezTo>
                <a:cubicBezTo>
                  <a:pt x="9299" y="1636"/>
                  <a:pt x="9653" y="2490"/>
                  <a:pt x="9653" y="3397"/>
                </a:cubicBezTo>
                <a:cubicBezTo>
                  <a:pt x="9653" y="4381"/>
                  <a:pt x="9230" y="5309"/>
                  <a:pt x="8491" y="5955"/>
                </a:cubicBezTo>
                <a:cubicBezTo>
                  <a:pt x="8438" y="6242"/>
                  <a:pt x="8257" y="7182"/>
                  <a:pt x="8009" y="8119"/>
                </a:cubicBezTo>
                <a:cubicBezTo>
                  <a:pt x="7834" y="8781"/>
                  <a:pt x="7660" y="9315"/>
                  <a:pt x="7491" y="9704"/>
                </a:cubicBezTo>
                <a:cubicBezTo>
                  <a:pt x="7238" y="10290"/>
                  <a:pt x="6996" y="10562"/>
                  <a:pt x="6708" y="10587"/>
                </a:cubicBezTo>
                <a:cubicBezTo>
                  <a:pt x="6695" y="10586"/>
                  <a:pt x="6681" y="10587"/>
                  <a:pt x="6668" y="10588"/>
                </a:cubicBezTo>
                <a:close/>
                <a:moveTo>
                  <a:pt x="4848" y="7048"/>
                </a:moveTo>
                <a:cubicBezTo>
                  <a:pt x="5178" y="7048"/>
                  <a:pt x="5427" y="7405"/>
                  <a:pt x="5609" y="7721"/>
                </a:cubicBezTo>
                <a:cubicBezTo>
                  <a:pt x="5850" y="8141"/>
                  <a:pt x="6129" y="8786"/>
                  <a:pt x="6463" y="9696"/>
                </a:cubicBezTo>
                <a:cubicBezTo>
                  <a:pt x="6565" y="9976"/>
                  <a:pt x="6645" y="10060"/>
                  <a:pt x="6674" y="10083"/>
                </a:cubicBezTo>
                <a:cubicBezTo>
                  <a:pt x="6714" y="10059"/>
                  <a:pt x="6855" y="9941"/>
                  <a:pt x="7066" y="9429"/>
                </a:cubicBezTo>
                <a:cubicBezTo>
                  <a:pt x="7220" y="9056"/>
                  <a:pt x="7382" y="8550"/>
                  <a:pt x="7545" y="7925"/>
                </a:cubicBezTo>
                <a:cubicBezTo>
                  <a:pt x="7826" y="6850"/>
                  <a:pt x="8016" y="5788"/>
                  <a:pt x="8019" y="5776"/>
                </a:cubicBezTo>
                <a:lnTo>
                  <a:pt x="8035" y="5686"/>
                </a:lnTo>
                <a:lnTo>
                  <a:pt x="8105" y="5628"/>
                </a:lnTo>
                <a:cubicBezTo>
                  <a:pt x="8773" y="5075"/>
                  <a:pt x="9155" y="4261"/>
                  <a:pt x="9155" y="3395"/>
                </a:cubicBezTo>
                <a:cubicBezTo>
                  <a:pt x="9155" y="2621"/>
                  <a:pt x="8854" y="1894"/>
                  <a:pt x="8306" y="1346"/>
                </a:cubicBezTo>
                <a:cubicBezTo>
                  <a:pt x="7759" y="799"/>
                  <a:pt x="7031" y="497"/>
                  <a:pt x="6258" y="497"/>
                </a:cubicBezTo>
                <a:cubicBezTo>
                  <a:pt x="5795" y="497"/>
                  <a:pt x="5353" y="604"/>
                  <a:pt x="4943" y="814"/>
                </a:cubicBezTo>
                <a:lnTo>
                  <a:pt x="4829" y="871"/>
                </a:lnTo>
                <a:lnTo>
                  <a:pt x="4715" y="814"/>
                </a:lnTo>
                <a:cubicBezTo>
                  <a:pt x="4304" y="604"/>
                  <a:pt x="3861" y="498"/>
                  <a:pt x="3400" y="498"/>
                </a:cubicBezTo>
                <a:cubicBezTo>
                  <a:pt x="2626" y="498"/>
                  <a:pt x="1899" y="799"/>
                  <a:pt x="1351" y="1346"/>
                </a:cubicBezTo>
                <a:cubicBezTo>
                  <a:pt x="804" y="1894"/>
                  <a:pt x="503" y="2621"/>
                  <a:pt x="503" y="3395"/>
                </a:cubicBezTo>
                <a:cubicBezTo>
                  <a:pt x="503" y="3919"/>
                  <a:pt x="644" y="4433"/>
                  <a:pt x="911" y="4880"/>
                </a:cubicBezTo>
                <a:cubicBezTo>
                  <a:pt x="1171" y="5315"/>
                  <a:pt x="1543" y="5675"/>
                  <a:pt x="1984" y="5924"/>
                </a:cubicBezTo>
                <a:lnTo>
                  <a:pt x="2093" y="5985"/>
                </a:lnTo>
                <a:lnTo>
                  <a:pt x="2110" y="6107"/>
                </a:lnTo>
                <a:cubicBezTo>
                  <a:pt x="2200" y="6757"/>
                  <a:pt x="2355" y="7704"/>
                  <a:pt x="2591" y="8515"/>
                </a:cubicBezTo>
                <a:cubicBezTo>
                  <a:pt x="2716" y="8946"/>
                  <a:pt x="2851" y="9293"/>
                  <a:pt x="2991" y="9546"/>
                </a:cubicBezTo>
                <a:cubicBezTo>
                  <a:pt x="3168" y="9865"/>
                  <a:pt x="3313" y="9968"/>
                  <a:pt x="3403" y="9996"/>
                </a:cubicBezTo>
                <a:cubicBezTo>
                  <a:pt x="3511" y="10032"/>
                  <a:pt x="3643" y="9980"/>
                  <a:pt x="3793" y="9841"/>
                </a:cubicBezTo>
                <a:cubicBezTo>
                  <a:pt x="3905" y="9124"/>
                  <a:pt x="4009" y="8494"/>
                  <a:pt x="4131" y="8025"/>
                </a:cubicBezTo>
                <a:cubicBezTo>
                  <a:pt x="4253" y="7564"/>
                  <a:pt x="4426" y="7087"/>
                  <a:pt x="4806" y="7050"/>
                </a:cubicBezTo>
                <a:cubicBezTo>
                  <a:pt x="4818" y="7049"/>
                  <a:pt x="4833" y="7047"/>
                  <a:pt x="4848" y="70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4650802" y="5472601"/>
            <a:ext cx="466423" cy="351551"/>
          </a:xfrm>
          <a:custGeom>
            <a:avLst/>
            <a:gdLst>
              <a:gd name="T0" fmla="*/ 10497 w 10919"/>
              <a:gd name="T1" fmla="*/ 5641 h 8491"/>
              <a:gd name="T2" fmla="*/ 9459 w 10919"/>
              <a:gd name="T3" fmla="*/ 5169 h 8491"/>
              <a:gd name="T4" fmla="*/ 6168 w 10919"/>
              <a:gd name="T5" fmla="*/ 3600 h 8491"/>
              <a:gd name="T6" fmla="*/ 3589 w 10919"/>
              <a:gd name="T7" fmla="*/ 1385 h 8491"/>
              <a:gd name="T8" fmla="*/ 3102 w 10919"/>
              <a:gd name="T9" fmla="*/ 1359 h 8491"/>
              <a:gd name="T10" fmla="*/ 1609 w 10919"/>
              <a:gd name="T11" fmla="*/ 239 h 8491"/>
              <a:gd name="T12" fmla="*/ 1112 w 10919"/>
              <a:gd name="T13" fmla="*/ 281 h 8491"/>
              <a:gd name="T14" fmla="*/ 1094 w 10919"/>
              <a:gd name="T15" fmla="*/ 1579 h 8491"/>
              <a:gd name="T16" fmla="*/ 12 w 10919"/>
              <a:gd name="T17" fmla="*/ 1913 h 8491"/>
              <a:gd name="T18" fmla="*/ 1182 w 10919"/>
              <a:gd name="T19" fmla="*/ 2070 h 8491"/>
              <a:gd name="T20" fmla="*/ 1988 w 10919"/>
              <a:gd name="T21" fmla="*/ 2965 h 8491"/>
              <a:gd name="T22" fmla="*/ 2278 w 10919"/>
              <a:gd name="T23" fmla="*/ 3370 h 8491"/>
              <a:gd name="T24" fmla="*/ 4084 w 10919"/>
              <a:gd name="T25" fmla="*/ 4426 h 8491"/>
              <a:gd name="T26" fmla="*/ 4259 w 10919"/>
              <a:gd name="T27" fmla="*/ 4499 h 8491"/>
              <a:gd name="T28" fmla="*/ 5770 w 10919"/>
              <a:gd name="T29" fmla="*/ 4247 h 8491"/>
              <a:gd name="T30" fmla="*/ 5970 w 10919"/>
              <a:gd name="T31" fmla="*/ 5570 h 8491"/>
              <a:gd name="T32" fmla="*/ 6965 w 10919"/>
              <a:gd name="T33" fmla="*/ 6842 h 8491"/>
              <a:gd name="T34" fmla="*/ 7600 w 10919"/>
              <a:gd name="T35" fmla="*/ 7046 h 8491"/>
              <a:gd name="T36" fmla="*/ 7872 w 10919"/>
              <a:gd name="T37" fmla="*/ 7049 h 8491"/>
              <a:gd name="T38" fmla="*/ 9242 w 10919"/>
              <a:gd name="T39" fmla="*/ 6799 h 8491"/>
              <a:gd name="T40" fmla="*/ 9399 w 10919"/>
              <a:gd name="T41" fmla="*/ 8489 h 8491"/>
              <a:gd name="T42" fmla="*/ 9683 w 10919"/>
              <a:gd name="T43" fmla="*/ 8278 h 8491"/>
              <a:gd name="T44" fmla="*/ 10772 w 10919"/>
              <a:gd name="T45" fmla="*/ 6054 h 8491"/>
              <a:gd name="T46" fmla="*/ 9199 w 10919"/>
              <a:gd name="T47" fmla="*/ 6288 h 8491"/>
              <a:gd name="T48" fmla="*/ 9000 w 10919"/>
              <a:gd name="T49" fmla="*/ 5378 h 8491"/>
              <a:gd name="T50" fmla="*/ 8759 w 10919"/>
              <a:gd name="T51" fmla="*/ 4834 h 8491"/>
              <a:gd name="T52" fmla="*/ 7223 w 10919"/>
              <a:gd name="T53" fmla="*/ 6415 h 8491"/>
              <a:gd name="T54" fmla="*/ 8490 w 10919"/>
              <a:gd name="T55" fmla="*/ 4466 h 8491"/>
              <a:gd name="T56" fmla="*/ 6512 w 10919"/>
              <a:gd name="T57" fmla="*/ 5603 h 8491"/>
              <a:gd name="T58" fmla="*/ 8127 w 10919"/>
              <a:gd name="T59" fmla="*/ 4176 h 8491"/>
              <a:gd name="T60" fmla="*/ 6820 w 10919"/>
              <a:gd name="T61" fmla="*/ 6115 h 8491"/>
              <a:gd name="T62" fmla="*/ 6994 w 10919"/>
              <a:gd name="T63" fmla="*/ 3959 h 8491"/>
              <a:gd name="T64" fmla="*/ 6289 w 10919"/>
              <a:gd name="T65" fmla="*/ 4474 h 8491"/>
              <a:gd name="T66" fmla="*/ 6994 w 10919"/>
              <a:gd name="T67" fmla="*/ 3959 h 8491"/>
              <a:gd name="T68" fmla="*/ 4169 w 10919"/>
              <a:gd name="T69" fmla="*/ 3935 h 8491"/>
              <a:gd name="T70" fmla="*/ 3650 w 10919"/>
              <a:gd name="T71" fmla="*/ 3796 h 8491"/>
              <a:gd name="T72" fmla="*/ 4650 w 10919"/>
              <a:gd name="T73" fmla="*/ 2211 h 8491"/>
              <a:gd name="T74" fmla="*/ 5082 w 10919"/>
              <a:gd name="T75" fmla="*/ 2546 h 8491"/>
              <a:gd name="T76" fmla="*/ 2458 w 10919"/>
              <a:gd name="T77" fmla="*/ 2771 h 8491"/>
              <a:gd name="T78" fmla="*/ 3058 w 10919"/>
              <a:gd name="T79" fmla="*/ 1859 h 8491"/>
              <a:gd name="T80" fmla="*/ 3633 w 10919"/>
              <a:gd name="T81" fmla="*/ 1894 h 8491"/>
              <a:gd name="T82" fmla="*/ 4189 w 10919"/>
              <a:gd name="T83" fmla="*/ 2065 h 8491"/>
              <a:gd name="T84" fmla="*/ 3209 w 10919"/>
              <a:gd name="T85" fmla="*/ 3565 h 8491"/>
              <a:gd name="T86" fmla="*/ 4757 w 10919"/>
              <a:gd name="T87" fmla="*/ 3950 h 8491"/>
              <a:gd name="T88" fmla="*/ 5497 w 10919"/>
              <a:gd name="T89" fmla="*/ 3164 h 8491"/>
              <a:gd name="T90" fmla="*/ 4757 w 10919"/>
              <a:gd name="T91" fmla="*/ 3950 h 8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919" h="8491">
                <a:moveTo>
                  <a:pt x="10843" y="5713"/>
                </a:moveTo>
                <a:cubicBezTo>
                  <a:pt x="10767" y="5598"/>
                  <a:pt x="10612" y="5566"/>
                  <a:pt x="10497" y="5641"/>
                </a:cubicBezTo>
                <a:cubicBezTo>
                  <a:pt x="10493" y="5644"/>
                  <a:pt x="10157" y="5864"/>
                  <a:pt x="9677" y="6088"/>
                </a:cubicBezTo>
                <a:cubicBezTo>
                  <a:pt x="9628" y="5751"/>
                  <a:pt x="9555" y="5444"/>
                  <a:pt x="9459" y="5169"/>
                </a:cubicBezTo>
                <a:cubicBezTo>
                  <a:pt x="9275" y="4639"/>
                  <a:pt x="9004" y="4225"/>
                  <a:pt x="8655" y="3936"/>
                </a:cubicBezTo>
                <a:cubicBezTo>
                  <a:pt x="8043" y="3431"/>
                  <a:pt x="7207" y="3319"/>
                  <a:pt x="6168" y="3600"/>
                </a:cubicBezTo>
                <a:cubicBezTo>
                  <a:pt x="6002" y="2901"/>
                  <a:pt x="5680" y="2360"/>
                  <a:pt x="5207" y="1986"/>
                </a:cubicBezTo>
                <a:cubicBezTo>
                  <a:pt x="4782" y="1651"/>
                  <a:pt x="4250" y="1453"/>
                  <a:pt x="3589" y="1385"/>
                </a:cubicBezTo>
                <a:cubicBezTo>
                  <a:pt x="3553" y="1374"/>
                  <a:pt x="3515" y="1370"/>
                  <a:pt x="3479" y="1375"/>
                </a:cubicBezTo>
                <a:cubicBezTo>
                  <a:pt x="3358" y="1365"/>
                  <a:pt x="3232" y="1360"/>
                  <a:pt x="3102" y="1359"/>
                </a:cubicBezTo>
                <a:cubicBezTo>
                  <a:pt x="2673" y="1355"/>
                  <a:pt x="2252" y="1398"/>
                  <a:pt x="1860" y="1452"/>
                </a:cubicBezTo>
                <a:cubicBezTo>
                  <a:pt x="1659" y="788"/>
                  <a:pt x="1609" y="245"/>
                  <a:pt x="1609" y="239"/>
                </a:cubicBezTo>
                <a:cubicBezTo>
                  <a:pt x="1597" y="101"/>
                  <a:pt x="1475" y="0"/>
                  <a:pt x="1339" y="11"/>
                </a:cubicBezTo>
                <a:cubicBezTo>
                  <a:pt x="1202" y="23"/>
                  <a:pt x="1099" y="144"/>
                  <a:pt x="1112" y="281"/>
                </a:cubicBezTo>
                <a:cubicBezTo>
                  <a:pt x="1114" y="306"/>
                  <a:pt x="1162" y="845"/>
                  <a:pt x="1363" y="1531"/>
                </a:cubicBezTo>
                <a:cubicBezTo>
                  <a:pt x="1270" y="1548"/>
                  <a:pt x="1180" y="1564"/>
                  <a:pt x="1094" y="1579"/>
                </a:cubicBezTo>
                <a:cubicBezTo>
                  <a:pt x="750" y="1640"/>
                  <a:pt x="425" y="1698"/>
                  <a:pt x="282" y="1685"/>
                </a:cubicBezTo>
                <a:cubicBezTo>
                  <a:pt x="144" y="1674"/>
                  <a:pt x="23" y="1775"/>
                  <a:pt x="12" y="1913"/>
                </a:cubicBezTo>
                <a:cubicBezTo>
                  <a:pt x="0" y="2050"/>
                  <a:pt x="102" y="2171"/>
                  <a:pt x="239" y="2183"/>
                </a:cubicBezTo>
                <a:cubicBezTo>
                  <a:pt x="449" y="2200"/>
                  <a:pt x="757" y="2146"/>
                  <a:pt x="1182" y="2070"/>
                </a:cubicBezTo>
                <a:cubicBezTo>
                  <a:pt x="1290" y="2051"/>
                  <a:pt x="1405" y="2030"/>
                  <a:pt x="1523" y="2010"/>
                </a:cubicBezTo>
                <a:cubicBezTo>
                  <a:pt x="1655" y="2363"/>
                  <a:pt x="1812" y="2683"/>
                  <a:pt x="1988" y="2965"/>
                </a:cubicBezTo>
                <a:cubicBezTo>
                  <a:pt x="2078" y="3107"/>
                  <a:pt x="2173" y="3241"/>
                  <a:pt x="2273" y="3364"/>
                </a:cubicBezTo>
                <a:cubicBezTo>
                  <a:pt x="2274" y="3366"/>
                  <a:pt x="2277" y="3368"/>
                  <a:pt x="2278" y="3370"/>
                </a:cubicBezTo>
                <a:cubicBezTo>
                  <a:pt x="2493" y="3634"/>
                  <a:pt x="2733" y="3851"/>
                  <a:pt x="2994" y="4019"/>
                </a:cubicBezTo>
                <a:cubicBezTo>
                  <a:pt x="3327" y="4234"/>
                  <a:pt x="3690" y="4369"/>
                  <a:pt x="4084" y="4426"/>
                </a:cubicBezTo>
                <a:cubicBezTo>
                  <a:pt x="4095" y="4437"/>
                  <a:pt x="4108" y="4448"/>
                  <a:pt x="4122" y="4457"/>
                </a:cubicBezTo>
                <a:cubicBezTo>
                  <a:pt x="4164" y="4485"/>
                  <a:pt x="4212" y="4499"/>
                  <a:pt x="4259" y="4499"/>
                </a:cubicBezTo>
                <a:cubicBezTo>
                  <a:pt x="4309" y="4499"/>
                  <a:pt x="4358" y="4484"/>
                  <a:pt x="4400" y="4455"/>
                </a:cubicBezTo>
                <a:cubicBezTo>
                  <a:pt x="4827" y="4471"/>
                  <a:pt x="5284" y="4402"/>
                  <a:pt x="5770" y="4247"/>
                </a:cubicBezTo>
                <a:cubicBezTo>
                  <a:pt x="5779" y="4330"/>
                  <a:pt x="5787" y="4414"/>
                  <a:pt x="5790" y="4500"/>
                </a:cubicBezTo>
                <a:cubicBezTo>
                  <a:pt x="5814" y="4904"/>
                  <a:pt x="5874" y="5260"/>
                  <a:pt x="5970" y="5570"/>
                </a:cubicBezTo>
                <a:cubicBezTo>
                  <a:pt x="5965" y="5637"/>
                  <a:pt x="5988" y="5705"/>
                  <a:pt x="6035" y="5756"/>
                </a:cubicBezTo>
                <a:cubicBezTo>
                  <a:pt x="6233" y="6267"/>
                  <a:pt x="6544" y="6631"/>
                  <a:pt x="6965" y="6842"/>
                </a:cubicBezTo>
                <a:cubicBezTo>
                  <a:pt x="7158" y="6939"/>
                  <a:pt x="7363" y="6997"/>
                  <a:pt x="7574" y="7026"/>
                </a:cubicBezTo>
                <a:cubicBezTo>
                  <a:pt x="7583" y="7034"/>
                  <a:pt x="7592" y="7040"/>
                  <a:pt x="7600" y="7046"/>
                </a:cubicBezTo>
                <a:cubicBezTo>
                  <a:pt x="7643" y="7074"/>
                  <a:pt x="7690" y="7088"/>
                  <a:pt x="7738" y="7088"/>
                </a:cubicBezTo>
                <a:cubicBezTo>
                  <a:pt x="7785" y="7088"/>
                  <a:pt x="7832" y="7074"/>
                  <a:pt x="7872" y="7049"/>
                </a:cubicBezTo>
                <a:lnTo>
                  <a:pt x="7919" y="7049"/>
                </a:lnTo>
                <a:cubicBezTo>
                  <a:pt x="8365" y="7049"/>
                  <a:pt x="8825" y="6942"/>
                  <a:pt x="9242" y="6799"/>
                </a:cubicBezTo>
                <a:cubicBezTo>
                  <a:pt x="9278" y="7570"/>
                  <a:pt x="9189" y="8199"/>
                  <a:pt x="9188" y="8205"/>
                </a:cubicBezTo>
                <a:cubicBezTo>
                  <a:pt x="9168" y="8341"/>
                  <a:pt x="9263" y="8469"/>
                  <a:pt x="9399" y="8489"/>
                </a:cubicBezTo>
                <a:cubicBezTo>
                  <a:pt x="9412" y="8490"/>
                  <a:pt x="9423" y="8491"/>
                  <a:pt x="9435" y="8491"/>
                </a:cubicBezTo>
                <a:cubicBezTo>
                  <a:pt x="9558" y="8491"/>
                  <a:pt x="9664" y="8401"/>
                  <a:pt x="9683" y="8278"/>
                </a:cubicBezTo>
                <a:cubicBezTo>
                  <a:pt x="9688" y="8246"/>
                  <a:pt x="9793" y="7504"/>
                  <a:pt x="9732" y="6608"/>
                </a:cubicBezTo>
                <a:cubicBezTo>
                  <a:pt x="10313" y="6354"/>
                  <a:pt x="10732" y="6080"/>
                  <a:pt x="10772" y="6054"/>
                </a:cubicBezTo>
                <a:cubicBezTo>
                  <a:pt x="10887" y="5982"/>
                  <a:pt x="10919" y="5828"/>
                  <a:pt x="10843" y="5713"/>
                </a:cubicBezTo>
                <a:close/>
                <a:moveTo>
                  <a:pt x="9199" y="6288"/>
                </a:moveTo>
                <a:cubicBezTo>
                  <a:pt x="8913" y="6394"/>
                  <a:pt x="8578" y="6493"/>
                  <a:pt x="8240" y="6534"/>
                </a:cubicBezTo>
                <a:lnTo>
                  <a:pt x="9000" y="5378"/>
                </a:lnTo>
                <a:cubicBezTo>
                  <a:pt x="9085" y="5629"/>
                  <a:pt x="9154" y="5930"/>
                  <a:pt x="9199" y="6288"/>
                </a:cubicBezTo>
                <a:close/>
                <a:moveTo>
                  <a:pt x="8759" y="4834"/>
                </a:moveTo>
                <a:lnTo>
                  <a:pt x="7642" y="6535"/>
                </a:lnTo>
                <a:cubicBezTo>
                  <a:pt x="7495" y="6515"/>
                  <a:pt x="7354" y="6476"/>
                  <a:pt x="7223" y="6415"/>
                </a:cubicBezTo>
                <a:lnTo>
                  <a:pt x="8460" y="4531"/>
                </a:lnTo>
                <a:cubicBezTo>
                  <a:pt x="8474" y="4511"/>
                  <a:pt x="8484" y="4489"/>
                  <a:pt x="8490" y="4466"/>
                </a:cubicBezTo>
                <a:cubicBezTo>
                  <a:pt x="8580" y="4564"/>
                  <a:pt x="8672" y="4684"/>
                  <a:pt x="8759" y="4834"/>
                </a:cubicBezTo>
                <a:close/>
                <a:moveTo>
                  <a:pt x="6512" y="5603"/>
                </a:moveTo>
                <a:lnTo>
                  <a:pt x="7577" y="3981"/>
                </a:lnTo>
                <a:cubicBezTo>
                  <a:pt x="7779" y="4016"/>
                  <a:pt x="7962" y="4081"/>
                  <a:pt x="8127" y="4176"/>
                </a:cubicBezTo>
                <a:cubicBezTo>
                  <a:pt x="8093" y="4195"/>
                  <a:pt x="8064" y="4221"/>
                  <a:pt x="8042" y="4256"/>
                </a:cubicBezTo>
                <a:lnTo>
                  <a:pt x="6820" y="6115"/>
                </a:lnTo>
                <a:cubicBezTo>
                  <a:pt x="6697" y="5978"/>
                  <a:pt x="6593" y="5806"/>
                  <a:pt x="6512" y="5603"/>
                </a:cubicBezTo>
                <a:close/>
                <a:moveTo>
                  <a:pt x="6994" y="3959"/>
                </a:moveTo>
                <a:lnTo>
                  <a:pt x="6339" y="4954"/>
                </a:lnTo>
                <a:cubicBezTo>
                  <a:pt x="6315" y="4804"/>
                  <a:pt x="6298" y="4645"/>
                  <a:pt x="6289" y="4474"/>
                </a:cubicBezTo>
                <a:cubicBezTo>
                  <a:pt x="6282" y="4344"/>
                  <a:pt x="6270" y="4218"/>
                  <a:pt x="6254" y="4095"/>
                </a:cubicBezTo>
                <a:cubicBezTo>
                  <a:pt x="6519" y="4021"/>
                  <a:pt x="6765" y="3975"/>
                  <a:pt x="6994" y="3959"/>
                </a:cubicBezTo>
                <a:close/>
                <a:moveTo>
                  <a:pt x="5082" y="2546"/>
                </a:moveTo>
                <a:lnTo>
                  <a:pt x="4169" y="3935"/>
                </a:lnTo>
                <a:cubicBezTo>
                  <a:pt x="3987" y="3910"/>
                  <a:pt x="3814" y="3865"/>
                  <a:pt x="3649" y="3799"/>
                </a:cubicBezTo>
                <a:cubicBezTo>
                  <a:pt x="3649" y="3798"/>
                  <a:pt x="3650" y="3798"/>
                  <a:pt x="3650" y="3796"/>
                </a:cubicBezTo>
                <a:lnTo>
                  <a:pt x="4609" y="2339"/>
                </a:lnTo>
                <a:cubicBezTo>
                  <a:pt x="4635" y="2300"/>
                  <a:pt x="4648" y="2255"/>
                  <a:pt x="4650" y="2211"/>
                </a:cubicBezTo>
                <a:cubicBezTo>
                  <a:pt x="4738" y="2261"/>
                  <a:pt x="4820" y="2318"/>
                  <a:pt x="4898" y="2379"/>
                </a:cubicBezTo>
                <a:cubicBezTo>
                  <a:pt x="4962" y="2430"/>
                  <a:pt x="5023" y="2486"/>
                  <a:pt x="5082" y="2546"/>
                </a:cubicBezTo>
                <a:close/>
                <a:moveTo>
                  <a:pt x="3058" y="1859"/>
                </a:moveTo>
                <a:lnTo>
                  <a:pt x="2458" y="2771"/>
                </a:lnTo>
                <a:cubicBezTo>
                  <a:pt x="2308" y="2544"/>
                  <a:pt x="2160" y="2269"/>
                  <a:pt x="2028" y="1934"/>
                </a:cubicBezTo>
                <a:cubicBezTo>
                  <a:pt x="2359" y="1890"/>
                  <a:pt x="2708" y="1859"/>
                  <a:pt x="3058" y="1859"/>
                </a:cubicBezTo>
                <a:close/>
                <a:moveTo>
                  <a:pt x="2782" y="3189"/>
                </a:moveTo>
                <a:lnTo>
                  <a:pt x="3633" y="1894"/>
                </a:lnTo>
                <a:cubicBezTo>
                  <a:pt x="3847" y="1921"/>
                  <a:pt x="4043" y="1964"/>
                  <a:pt x="4223" y="2024"/>
                </a:cubicBezTo>
                <a:cubicBezTo>
                  <a:pt x="4210" y="2036"/>
                  <a:pt x="4199" y="2050"/>
                  <a:pt x="4189" y="2065"/>
                </a:cubicBezTo>
                <a:lnTo>
                  <a:pt x="3232" y="3523"/>
                </a:lnTo>
                <a:cubicBezTo>
                  <a:pt x="3223" y="3536"/>
                  <a:pt x="3215" y="3550"/>
                  <a:pt x="3209" y="3565"/>
                </a:cubicBezTo>
                <a:cubicBezTo>
                  <a:pt x="3078" y="3474"/>
                  <a:pt x="2932" y="3351"/>
                  <a:pt x="2782" y="3189"/>
                </a:cubicBezTo>
                <a:close/>
                <a:moveTo>
                  <a:pt x="4757" y="3950"/>
                </a:moveTo>
                <a:lnTo>
                  <a:pt x="5399" y="2974"/>
                </a:lnTo>
                <a:cubicBezTo>
                  <a:pt x="5434" y="3035"/>
                  <a:pt x="5467" y="3099"/>
                  <a:pt x="5497" y="3164"/>
                </a:cubicBezTo>
                <a:cubicBezTo>
                  <a:pt x="5577" y="3340"/>
                  <a:pt x="5642" y="3536"/>
                  <a:pt x="5689" y="3751"/>
                </a:cubicBezTo>
                <a:cubicBezTo>
                  <a:pt x="5360" y="3861"/>
                  <a:pt x="5050" y="3926"/>
                  <a:pt x="4757" y="39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任意多边形: 形状 44"/>
          <p:cNvSpPr/>
          <p:nvPr/>
        </p:nvSpPr>
        <p:spPr>
          <a:xfrm>
            <a:off x="3033373" y="4463921"/>
            <a:ext cx="300069" cy="408995"/>
          </a:xfrm>
          <a:custGeom>
            <a:avLst/>
            <a:gdLst>
              <a:gd name="connsiteX0" fmla="*/ 41322 w 405116"/>
              <a:gd name="connsiteY0" fmla="*/ 373221 h 603123"/>
              <a:gd name="connsiteX1" fmla="*/ 149607 w 405116"/>
              <a:gd name="connsiteY1" fmla="*/ 420376 h 603123"/>
              <a:gd name="connsiteX2" fmla="*/ 150587 w 405116"/>
              <a:gd name="connsiteY2" fmla="*/ 420539 h 603123"/>
              <a:gd name="connsiteX3" fmla="*/ 149280 w 405116"/>
              <a:gd name="connsiteY3" fmla="*/ 423150 h 603123"/>
              <a:gd name="connsiteX4" fmla="*/ 141441 w 405116"/>
              <a:gd name="connsiteY4" fmla="*/ 441588 h 603123"/>
              <a:gd name="connsiteX5" fmla="*/ 104856 w 405116"/>
              <a:gd name="connsiteY5" fmla="*/ 603123 h 603123"/>
              <a:gd name="connsiteX6" fmla="*/ 0 w 405116"/>
              <a:gd name="connsiteY6" fmla="*/ 603123 h 603123"/>
              <a:gd name="connsiteX7" fmla="*/ 41322 w 405116"/>
              <a:gd name="connsiteY7" fmla="*/ 373221 h 603123"/>
              <a:gd name="connsiteX8" fmla="*/ 362163 w 405116"/>
              <a:gd name="connsiteY8" fmla="*/ 367717 h 603123"/>
              <a:gd name="connsiteX9" fmla="*/ 405116 w 405116"/>
              <a:gd name="connsiteY9" fmla="*/ 603123 h 603123"/>
              <a:gd name="connsiteX10" fmla="*/ 300428 w 405116"/>
              <a:gd name="connsiteY10" fmla="*/ 603123 h 603123"/>
              <a:gd name="connsiteX11" fmla="*/ 262211 w 405116"/>
              <a:gd name="connsiteY11" fmla="*/ 437866 h 603123"/>
              <a:gd name="connsiteX12" fmla="*/ 255188 w 405116"/>
              <a:gd name="connsiteY12" fmla="*/ 421715 h 603123"/>
              <a:gd name="connsiteX13" fmla="*/ 252412 w 405116"/>
              <a:gd name="connsiteY13" fmla="*/ 415679 h 603123"/>
              <a:gd name="connsiteX14" fmla="*/ 367911 w 405116"/>
              <a:gd name="connsiteY14" fmla="*/ 266526 h 603123"/>
              <a:gd name="connsiteX15" fmla="*/ 393403 w 405116"/>
              <a:gd name="connsiteY15" fmla="*/ 327393 h 603123"/>
              <a:gd name="connsiteX16" fmla="*/ 364316 w 405116"/>
              <a:gd name="connsiteY16" fmla="*/ 341264 h 603123"/>
              <a:gd name="connsiteX17" fmla="*/ 242088 w 405116"/>
              <a:gd name="connsiteY17" fmla="*/ 394461 h 603123"/>
              <a:gd name="connsiteX18" fmla="*/ 229832 w 405116"/>
              <a:gd name="connsiteY18" fmla="*/ 371615 h 603123"/>
              <a:gd name="connsiteX19" fmla="*/ 340622 w 405116"/>
              <a:gd name="connsiteY19" fmla="*/ 283334 h 603123"/>
              <a:gd name="connsiteX20" fmla="*/ 28238 w 405116"/>
              <a:gd name="connsiteY20" fmla="*/ 266526 h 603123"/>
              <a:gd name="connsiteX21" fmla="*/ 46208 w 405116"/>
              <a:gd name="connsiteY21" fmla="*/ 277620 h 603123"/>
              <a:gd name="connsiteX22" fmla="*/ 49802 w 405116"/>
              <a:gd name="connsiteY22" fmla="*/ 282841 h 603123"/>
              <a:gd name="connsiteX23" fmla="*/ 161383 w 405116"/>
              <a:gd name="connsiteY23" fmla="*/ 371760 h 603123"/>
              <a:gd name="connsiteX24" fmla="*/ 149130 w 405116"/>
              <a:gd name="connsiteY24" fmla="*/ 394602 h 603123"/>
              <a:gd name="connsiteX25" fmla="*/ 44084 w 405116"/>
              <a:gd name="connsiteY25" fmla="*/ 348919 h 603123"/>
              <a:gd name="connsiteX26" fmla="*/ 39837 w 405116"/>
              <a:gd name="connsiteY26" fmla="*/ 345166 h 603123"/>
              <a:gd name="connsiteX27" fmla="*/ 2752 w 405116"/>
              <a:gd name="connsiteY27" fmla="*/ 327382 h 603123"/>
              <a:gd name="connsiteX28" fmla="*/ 202629 w 405116"/>
              <a:gd name="connsiteY28" fmla="*/ 201606 h 603123"/>
              <a:gd name="connsiteX29" fmla="*/ 217272 w 405116"/>
              <a:gd name="connsiteY29" fmla="*/ 216213 h 603123"/>
              <a:gd name="connsiteX30" fmla="*/ 202629 w 405116"/>
              <a:gd name="connsiteY30" fmla="*/ 230820 h 603123"/>
              <a:gd name="connsiteX31" fmla="*/ 187986 w 405116"/>
              <a:gd name="connsiteY31" fmla="*/ 216213 h 603123"/>
              <a:gd name="connsiteX32" fmla="*/ 202629 w 405116"/>
              <a:gd name="connsiteY32" fmla="*/ 201606 h 603123"/>
              <a:gd name="connsiteX33" fmla="*/ 202573 w 405116"/>
              <a:gd name="connsiteY33" fmla="*/ 178317 h 603123"/>
              <a:gd name="connsiteX34" fmla="*/ 164662 w 405116"/>
              <a:gd name="connsiteY34" fmla="*/ 216159 h 603123"/>
              <a:gd name="connsiteX35" fmla="*/ 202573 w 405116"/>
              <a:gd name="connsiteY35" fmla="*/ 254164 h 603123"/>
              <a:gd name="connsiteX36" fmla="*/ 240647 w 405116"/>
              <a:gd name="connsiteY36" fmla="*/ 216159 h 603123"/>
              <a:gd name="connsiteX37" fmla="*/ 202573 w 405116"/>
              <a:gd name="connsiteY37" fmla="*/ 178317 h 603123"/>
              <a:gd name="connsiteX38" fmla="*/ 100606 w 405116"/>
              <a:gd name="connsiteY38" fmla="*/ 6069 h 603123"/>
              <a:gd name="connsiteX39" fmla="*/ 175774 w 405116"/>
              <a:gd name="connsiteY39" fmla="*/ 152871 h 603123"/>
              <a:gd name="connsiteX40" fmla="*/ 189010 w 405116"/>
              <a:gd name="connsiteY40" fmla="*/ 159069 h 603123"/>
              <a:gd name="connsiteX41" fmla="*/ 224143 w 405116"/>
              <a:gd name="connsiteY41" fmla="*/ 161353 h 603123"/>
              <a:gd name="connsiteX42" fmla="*/ 261727 w 405116"/>
              <a:gd name="connsiteY42" fmla="*/ 216159 h 603123"/>
              <a:gd name="connsiteX43" fmla="*/ 202573 w 405116"/>
              <a:gd name="connsiteY43" fmla="*/ 275206 h 603123"/>
              <a:gd name="connsiteX44" fmla="*/ 99625 w 405116"/>
              <a:gd name="connsiteY44" fmla="*/ 235569 h 603123"/>
              <a:gd name="connsiteX45" fmla="*/ 48478 w 405116"/>
              <a:gd name="connsiteY45" fmla="*/ 121227 h 603123"/>
              <a:gd name="connsiteX46" fmla="*/ 100606 w 405116"/>
              <a:gd name="connsiteY46" fmla="*/ 6069 h 603123"/>
              <a:gd name="connsiteX47" fmla="*/ 297630 w 405116"/>
              <a:gd name="connsiteY47" fmla="*/ 0 h 603123"/>
              <a:gd name="connsiteX48" fmla="*/ 300408 w 405116"/>
              <a:gd name="connsiteY48" fmla="*/ 2121 h 603123"/>
              <a:gd name="connsiteX49" fmla="*/ 356778 w 405116"/>
              <a:gd name="connsiteY49" fmla="*/ 121201 h 603123"/>
              <a:gd name="connsiteX50" fmla="*/ 305636 w 405116"/>
              <a:gd name="connsiteY50" fmla="*/ 235389 h 603123"/>
              <a:gd name="connsiteX51" fmla="*/ 304329 w 405116"/>
              <a:gd name="connsiteY51" fmla="*/ 251375 h 603123"/>
              <a:gd name="connsiteX52" fmla="*/ 318381 w 405116"/>
              <a:gd name="connsiteY52" fmla="*/ 271276 h 603123"/>
              <a:gd name="connsiteX53" fmla="*/ 217731 w 405116"/>
              <a:gd name="connsiteY53" fmla="*/ 351370 h 603123"/>
              <a:gd name="connsiteX54" fmla="*/ 213483 w 405116"/>
              <a:gd name="connsiteY54" fmla="*/ 345008 h 603123"/>
              <a:gd name="connsiteX55" fmla="*/ 203843 w 405116"/>
              <a:gd name="connsiteY55" fmla="*/ 339951 h 603123"/>
              <a:gd name="connsiteX56" fmla="*/ 201229 w 405116"/>
              <a:gd name="connsiteY56" fmla="*/ 339951 h 603123"/>
              <a:gd name="connsiteX57" fmla="*/ 191588 w 405116"/>
              <a:gd name="connsiteY57" fmla="*/ 345008 h 603123"/>
              <a:gd name="connsiteX58" fmla="*/ 182765 w 405116"/>
              <a:gd name="connsiteY58" fmla="*/ 359037 h 603123"/>
              <a:gd name="connsiteX59" fmla="*/ 82279 w 405116"/>
              <a:gd name="connsiteY59" fmla="*/ 278943 h 603123"/>
              <a:gd name="connsiteX60" fmla="*/ 93716 w 405116"/>
              <a:gd name="connsiteY60" fmla="*/ 260999 h 603123"/>
              <a:gd name="connsiteX61" fmla="*/ 95187 w 405116"/>
              <a:gd name="connsiteY61" fmla="*/ 262141 h 603123"/>
              <a:gd name="connsiteX62" fmla="*/ 100416 w 405116"/>
              <a:gd name="connsiteY62" fmla="*/ 265893 h 603123"/>
              <a:gd name="connsiteX63" fmla="*/ 108095 w 405116"/>
              <a:gd name="connsiteY63" fmla="*/ 271113 h 603123"/>
              <a:gd name="connsiteX64" fmla="*/ 113814 w 405116"/>
              <a:gd name="connsiteY64" fmla="*/ 274539 h 603123"/>
              <a:gd name="connsiteX65" fmla="*/ 121493 w 405116"/>
              <a:gd name="connsiteY65" fmla="*/ 278780 h 603123"/>
              <a:gd name="connsiteX66" fmla="*/ 127539 w 405116"/>
              <a:gd name="connsiteY66" fmla="*/ 281716 h 603123"/>
              <a:gd name="connsiteX67" fmla="*/ 135708 w 405116"/>
              <a:gd name="connsiteY67" fmla="*/ 285305 h 603123"/>
              <a:gd name="connsiteX68" fmla="*/ 141917 w 405116"/>
              <a:gd name="connsiteY68" fmla="*/ 287752 h 603123"/>
              <a:gd name="connsiteX69" fmla="*/ 150414 w 405116"/>
              <a:gd name="connsiteY69" fmla="*/ 290525 h 603123"/>
              <a:gd name="connsiteX70" fmla="*/ 156622 w 405116"/>
              <a:gd name="connsiteY70" fmla="*/ 292319 h 603123"/>
              <a:gd name="connsiteX71" fmla="*/ 165609 w 405116"/>
              <a:gd name="connsiteY71" fmla="*/ 294440 h 603123"/>
              <a:gd name="connsiteX72" fmla="*/ 171655 w 405116"/>
              <a:gd name="connsiteY72" fmla="*/ 295745 h 603123"/>
              <a:gd name="connsiteX73" fmla="*/ 181948 w 405116"/>
              <a:gd name="connsiteY73" fmla="*/ 297213 h 603123"/>
              <a:gd name="connsiteX74" fmla="*/ 187013 w 405116"/>
              <a:gd name="connsiteY74" fmla="*/ 297865 h 603123"/>
              <a:gd name="connsiteX75" fmla="*/ 202699 w 405116"/>
              <a:gd name="connsiteY75" fmla="*/ 298518 h 603123"/>
              <a:gd name="connsiteX76" fmla="*/ 285049 w 405116"/>
              <a:gd name="connsiteY76" fmla="*/ 216303 h 603123"/>
              <a:gd name="connsiteX77" fmla="*/ 284232 w 405116"/>
              <a:gd name="connsiteY77" fmla="*/ 204395 h 603123"/>
              <a:gd name="connsiteX78" fmla="*/ 283415 w 405116"/>
              <a:gd name="connsiteY78" fmla="*/ 200643 h 603123"/>
              <a:gd name="connsiteX79" fmla="*/ 281618 w 405116"/>
              <a:gd name="connsiteY79" fmla="*/ 192813 h 603123"/>
              <a:gd name="connsiteX80" fmla="*/ 280147 w 405116"/>
              <a:gd name="connsiteY80" fmla="*/ 188735 h 603123"/>
              <a:gd name="connsiteX81" fmla="*/ 277533 w 405116"/>
              <a:gd name="connsiteY81" fmla="*/ 182047 h 603123"/>
              <a:gd name="connsiteX82" fmla="*/ 275572 w 405116"/>
              <a:gd name="connsiteY82" fmla="*/ 177969 h 603123"/>
              <a:gd name="connsiteX83" fmla="*/ 271977 w 405116"/>
              <a:gd name="connsiteY83" fmla="*/ 171933 h 603123"/>
              <a:gd name="connsiteX84" fmla="*/ 269527 w 405116"/>
              <a:gd name="connsiteY84" fmla="*/ 168181 h 603123"/>
              <a:gd name="connsiteX85" fmla="*/ 264952 w 405116"/>
              <a:gd name="connsiteY85" fmla="*/ 162635 h 603123"/>
              <a:gd name="connsiteX86" fmla="*/ 262174 w 405116"/>
              <a:gd name="connsiteY86" fmla="*/ 159209 h 603123"/>
              <a:gd name="connsiteX87" fmla="*/ 256619 w 405116"/>
              <a:gd name="connsiteY87" fmla="*/ 154153 h 603123"/>
              <a:gd name="connsiteX88" fmla="*/ 253514 w 405116"/>
              <a:gd name="connsiteY88" fmla="*/ 151543 h 603123"/>
              <a:gd name="connsiteX89" fmla="*/ 246161 w 405116"/>
              <a:gd name="connsiteY89" fmla="*/ 146486 h 603123"/>
              <a:gd name="connsiteX90" fmla="*/ 243711 w 405116"/>
              <a:gd name="connsiteY90" fmla="*/ 144855 h 603123"/>
              <a:gd name="connsiteX91" fmla="*/ 243220 w 405116"/>
              <a:gd name="connsiteY91" fmla="*/ 144528 h 60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05116" h="603123">
                <a:moveTo>
                  <a:pt x="41322" y="373221"/>
                </a:moveTo>
                <a:lnTo>
                  <a:pt x="149607" y="420376"/>
                </a:lnTo>
                <a:cubicBezTo>
                  <a:pt x="149934" y="420539"/>
                  <a:pt x="150260" y="420539"/>
                  <a:pt x="150587" y="420539"/>
                </a:cubicBezTo>
                <a:cubicBezTo>
                  <a:pt x="150097" y="421518"/>
                  <a:pt x="149770" y="422334"/>
                  <a:pt x="149280" y="423150"/>
                </a:cubicBezTo>
                <a:cubicBezTo>
                  <a:pt x="146667" y="429024"/>
                  <a:pt x="144054" y="435224"/>
                  <a:pt x="141441" y="441588"/>
                </a:cubicBezTo>
                <a:cubicBezTo>
                  <a:pt x="118738" y="497391"/>
                  <a:pt x="106489" y="551725"/>
                  <a:pt x="104856" y="603123"/>
                </a:cubicBezTo>
                <a:lnTo>
                  <a:pt x="0" y="603123"/>
                </a:lnTo>
                <a:cubicBezTo>
                  <a:pt x="2450" y="568532"/>
                  <a:pt x="11760" y="466552"/>
                  <a:pt x="41322" y="373221"/>
                </a:cubicBezTo>
                <a:close/>
                <a:moveTo>
                  <a:pt x="362163" y="367717"/>
                </a:moveTo>
                <a:cubicBezTo>
                  <a:pt x="393194" y="462499"/>
                  <a:pt x="402666" y="567886"/>
                  <a:pt x="405116" y="603123"/>
                </a:cubicBezTo>
                <a:lnTo>
                  <a:pt x="300428" y="603123"/>
                </a:lnTo>
                <a:cubicBezTo>
                  <a:pt x="298632" y="550430"/>
                  <a:pt x="285893" y="494963"/>
                  <a:pt x="262211" y="437866"/>
                </a:cubicBezTo>
                <a:cubicBezTo>
                  <a:pt x="259925" y="432156"/>
                  <a:pt x="257638" y="426772"/>
                  <a:pt x="255188" y="421715"/>
                </a:cubicBezTo>
                <a:cubicBezTo>
                  <a:pt x="254209" y="419594"/>
                  <a:pt x="253392" y="417637"/>
                  <a:pt x="252412" y="415679"/>
                </a:cubicBezTo>
                <a:close/>
                <a:moveTo>
                  <a:pt x="367911" y="266526"/>
                </a:moveTo>
                <a:lnTo>
                  <a:pt x="393403" y="327393"/>
                </a:lnTo>
                <a:lnTo>
                  <a:pt x="364316" y="341264"/>
                </a:lnTo>
                <a:lnTo>
                  <a:pt x="242088" y="394461"/>
                </a:lnTo>
                <a:cubicBezTo>
                  <a:pt x="237676" y="385812"/>
                  <a:pt x="233590" y="378143"/>
                  <a:pt x="229832" y="371615"/>
                </a:cubicBezTo>
                <a:lnTo>
                  <a:pt x="340622" y="283334"/>
                </a:lnTo>
                <a:close/>
                <a:moveTo>
                  <a:pt x="28238" y="266526"/>
                </a:moveTo>
                <a:lnTo>
                  <a:pt x="46208" y="277620"/>
                </a:lnTo>
                <a:cubicBezTo>
                  <a:pt x="47025" y="279578"/>
                  <a:pt x="48005" y="281536"/>
                  <a:pt x="49802" y="282841"/>
                </a:cubicBezTo>
                <a:lnTo>
                  <a:pt x="161383" y="371760"/>
                </a:lnTo>
                <a:lnTo>
                  <a:pt x="149130" y="394602"/>
                </a:lnTo>
                <a:lnTo>
                  <a:pt x="44084" y="348919"/>
                </a:lnTo>
                <a:cubicBezTo>
                  <a:pt x="42941" y="347287"/>
                  <a:pt x="41634" y="345982"/>
                  <a:pt x="39837" y="345166"/>
                </a:cubicBezTo>
                <a:lnTo>
                  <a:pt x="2752" y="327382"/>
                </a:lnTo>
                <a:close/>
                <a:moveTo>
                  <a:pt x="202629" y="201606"/>
                </a:moveTo>
                <a:cubicBezTo>
                  <a:pt x="210716" y="201606"/>
                  <a:pt x="217272" y="208146"/>
                  <a:pt x="217272" y="216213"/>
                </a:cubicBezTo>
                <a:cubicBezTo>
                  <a:pt x="217272" y="224280"/>
                  <a:pt x="210716" y="230820"/>
                  <a:pt x="202629" y="230820"/>
                </a:cubicBezTo>
                <a:cubicBezTo>
                  <a:pt x="194542" y="230820"/>
                  <a:pt x="187986" y="224280"/>
                  <a:pt x="187986" y="216213"/>
                </a:cubicBezTo>
                <a:cubicBezTo>
                  <a:pt x="187986" y="208146"/>
                  <a:pt x="194542" y="201606"/>
                  <a:pt x="202629" y="201606"/>
                </a:cubicBezTo>
                <a:close/>
                <a:moveTo>
                  <a:pt x="202573" y="178317"/>
                </a:moveTo>
                <a:cubicBezTo>
                  <a:pt x="181656" y="178317"/>
                  <a:pt x="164662" y="195280"/>
                  <a:pt x="164662" y="216159"/>
                </a:cubicBezTo>
                <a:cubicBezTo>
                  <a:pt x="164662" y="237201"/>
                  <a:pt x="181656" y="254164"/>
                  <a:pt x="202573" y="254164"/>
                </a:cubicBezTo>
                <a:cubicBezTo>
                  <a:pt x="223653" y="254164"/>
                  <a:pt x="240647" y="237201"/>
                  <a:pt x="240647" y="216159"/>
                </a:cubicBezTo>
                <a:cubicBezTo>
                  <a:pt x="240647" y="195280"/>
                  <a:pt x="223653" y="178317"/>
                  <a:pt x="202573" y="178317"/>
                </a:cubicBezTo>
                <a:close/>
                <a:moveTo>
                  <a:pt x="100606" y="6069"/>
                </a:moveTo>
                <a:lnTo>
                  <a:pt x="175774" y="152871"/>
                </a:lnTo>
                <a:cubicBezTo>
                  <a:pt x="178225" y="157764"/>
                  <a:pt x="183617" y="160211"/>
                  <a:pt x="189010" y="159069"/>
                </a:cubicBezTo>
                <a:cubicBezTo>
                  <a:pt x="201266" y="155970"/>
                  <a:pt x="213031" y="156949"/>
                  <a:pt x="224143" y="161353"/>
                </a:cubicBezTo>
                <a:cubicBezTo>
                  <a:pt x="247020" y="170324"/>
                  <a:pt x="261727" y="191855"/>
                  <a:pt x="261727" y="216159"/>
                </a:cubicBezTo>
                <a:cubicBezTo>
                  <a:pt x="261727" y="248782"/>
                  <a:pt x="235255" y="275206"/>
                  <a:pt x="202573" y="275206"/>
                </a:cubicBezTo>
                <a:cubicBezTo>
                  <a:pt x="164662" y="275206"/>
                  <a:pt x="128058" y="261015"/>
                  <a:pt x="99625" y="235569"/>
                </a:cubicBezTo>
                <a:cubicBezTo>
                  <a:pt x="67107" y="206209"/>
                  <a:pt x="48478" y="164615"/>
                  <a:pt x="48478" y="121227"/>
                </a:cubicBezTo>
                <a:cubicBezTo>
                  <a:pt x="48478" y="76534"/>
                  <a:pt x="67270" y="35266"/>
                  <a:pt x="100606" y="6069"/>
                </a:cubicBezTo>
                <a:close/>
                <a:moveTo>
                  <a:pt x="297630" y="0"/>
                </a:moveTo>
                <a:cubicBezTo>
                  <a:pt x="298610" y="652"/>
                  <a:pt x="299427" y="1468"/>
                  <a:pt x="300408" y="2121"/>
                </a:cubicBezTo>
                <a:cubicBezTo>
                  <a:pt x="336191" y="31646"/>
                  <a:pt x="356778" y="75037"/>
                  <a:pt x="356778" y="121201"/>
                </a:cubicBezTo>
                <a:cubicBezTo>
                  <a:pt x="356778" y="164593"/>
                  <a:pt x="338151" y="206189"/>
                  <a:pt x="305636" y="235389"/>
                </a:cubicBezTo>
                <a:cubicBezTo>
                  <a:pt x="301061" y="239630"/>
                  <a:pt x="300571" y="246481"/>
                  <a:pt x="304329" y="251375"/>
                </a:cubicBezTo>
                <a:cubicBezTo>
                  <a:pt x="309231" y="257574"/>
                  <a:pt x="313969" y="264425"/>
                  <a:pt x="318381" y="271276"/>
                </a:cubicBezTo>
                <a:lnTo>
                  <a:pt x="217731" y="351370"/>
                </a:lnTo>
                <a:cubicBezTo>
                  <a:pt x="215280" y="347618"/>
                  <a:pt x="213810" y="345335"/>
                  <a:pt x="213483" y="345008"/>
                </a:cubicBezTo>
                <a:cubicBezTo>
                  <a:pt x="211359" y="341909"/>
                  <a:pt x="207764" y="339951"/>
                  <a:pt x="203843" y="339951"/>
                </a:cubicBezTo>
                <a:lnTo>
                  <a:pt x="201229" y="339951"/>
                </a:lnTo>
                <a:cubicBezTo>
                  <a:pt x="197471" y="339951"/>
                  <a:pt x="193876" y="341909"/>
                  <a:pt x="191588" y="345008"/>
                </a:cubicBezTo>
                <a:cubicBezTo>
                  <a:pt x="191262" y="345498"/>
                  <a:pt x="187994" y="350555"/>
                  <a:pt x="182765" y="359037"/>
                </a:cubicBezTo>
                <a:lnTo>
                  <a:pt x="82279" y="278943"/>
                </a:lnTo>
                <a:cubicBezTo>
                  <a:pt x="85874" y="272907"/>
                  <a:pt x="89632" y="266709"/>
                  <a:pt x="93716" y="260999"/>
                </a:cubicBezTo>
                <a:cubicBezTo>
                  <a:pt x="94207" y="261489"/>
                  <a:pt x="94697" y="261815"/>
                  <a:pt x="95187" y="262141"/>
                </a:cubicBezTo>
                <a:cubicBezTo>
                  <a:pt x="96984" y="263446"/>
                  <a:pt x="98782" y="264751"/>
                  <a:pt x="100416" y="265893"/>
                </a:cubicBezTo>
                <a:cubicBezTo>
                  <a:pt x="103030" y="267687"/>
                  <a:pt x="105481" y="269482"/>
                  <a:pt x="108095" y="271113"/>
                </a:cubicBezTo>
                <a:cubicBezTo>
                  <a:pt x="109892" y="272255"/>
                  <a:pt x="111853" y="273397"/>
                  <a:pt x="113814" y="274539"/>
                </a:cubicBezTo>
                <a:cubicBezTo>
                  <a:pt x="116265" y="276007"/>
                  <a:pt x="118879" y="277312"/>
                  <a:pt x="121493" y="278780"/>
                </a:cubicBezTo>
                <a:cubicBezTo>
                  <a:pt x="123454" y="279759"/>
                  <a:pt x="125578" y="280737"/>
                  <a:pt x="127539" y="281716"/>
                </a:cubicBezTo>
                <a:cubicBezTo>
                  <a:pt x="130316" y="283021"/>
                  <a:pt x="132931" y="284163"/>
                  <a:pt x="135708" y="285305"/>
                </a:cubicBezTo>
                <a:cubicBezTo>
                  <a:pt x="137669" y="286120"/>
                  <a:pt x="139793" y="286936"/>
                  <a:pt x="141917" y="287752"/>
                </a:cubicBezTo>
                <a:cubicBezTo>
                  <a:pt x="144695" y="288730"/>
                  <a:pt x="147473" y="289546"/>
                  <a:pt x="150414" y="290525"/>
                </a:cubicBezTo>
                <a:cubicBezTo>
                  <a:pt x="152374" y="291177"/>
                  <a:pt x="154498" y="291830"/>
                  <a:pt x="156622" y="292319"/>
                </a:cubicBezTo>
                <a:cubicBezTo>
                  <a:pt x="159564" y="293135"/>
                  <a:pt x="162668" y="293787"/>
                  <a:pt x="165609" y="294440"/>
                </a:cubicBezTo>
                <a:cubicBezTo>
                  <a:pt x="167733" y="294929"/>
                  <a:pt x="169694" y="295418"/>
                  <a:pt x="171655" y="295745"/>
                </a:cubicBezTo>
                <a:cubicBezTo>
                  <a:pt x="175086" y="296397"/>
                  <a:pt x="178517" y="296723"/>
                  <a:pt x="181948" y="297213"/>
                </a:cubicBezTo>
                <a:cubicBezTo>
                  <a:pt x="183582" y="297376"/>
                  <a:pt x="185379" y="297702"/>
                  <a:pt x="187013" y="297865"/>
                </a:cubicBezTo>
                <a:cubicBezTo>
                  <a:pt x="192242" y="298355"/>
                  <a:pt x="197471" y="298518"/>
                  <a:pt x="202699" y="298518"/>
                </a:cubicBezTo>
                <a:cubicBezTo>
                  <a:pt x="248122" y="298518"/>
                  <a:pt x="285049" y="261652"/>
                  <a:pt x="285049" y="216303"/>
                </a:cubicBezTo>
                <a:cubicBezTo>
                  <a:pt x="285049" y="212225"/>
                  <a:pt x="284722" y="208147"/>
                  <a:pt x="284232" y="204395"/>
                </a:cubicBezTo>
                <a:cubicBezTo>
                  <a:pt x="284068" y="203090"/>
                  <a:pt x="283742" y="201785"/>
                  <a:pt x="283415" y="200643"/>
                </a:cubicBezTo>
                <a:cubicBezTo>
                  <a:pt x="282925" y="198033"/>
                  <a:pt x="282435" y="195423"/>
                  <a:pt x="281618" y="192813"/>
                </a:cubicBezTo>
                <a:cubicBezTo>
                  <a:pt x="281291" y="191508"/>
                  <a:pt x="280637" y="190040"/>
                  <a:pt x="280147" y="188735"/>
                </a:cubicBezTo>
                <a:cubicBezTo>
                  <a:pt x="279493" y="186451"/>
                  <a:pt x="278513" y="184168"/>
                  <a:pt x="277533" y="182047"/>
                </a:cubicBezTo>
                <a:cubicBezTo>
                  <a:pt x="276879" y="180579"/>
                  <a:pt x="276226" y="179274"/>
                  <a:pt x="275572" y="177969"/>
                </a:cubicBezTo>
                <a:cubicBezTo>
                  <a:pt x="274428" y="175848"/>
                  <a:pt x="273285" y="173891"/>
                  <a:pt x="271977" y="171933"/>
                </a:cubicBezTo>
                <a:cubicBezTo>
                  <a:pt x="271160" y="170628"/>
                  <a:pt x="270344" y="169323"/>
                  <a:pt x="269527" y="168181"/>
                </a:cubicBezTo>
                <a:cubicBezTo>
                  <a:pt x="268056" y="166224"/>
                  <a:pt x="266585" y="164429"/>
                  <a:pt x="264952" y="162635"/>
                </a:cubicBezTo>
                <a:cubicBezTo>
                  <a:pt x="264135" y="161493"/>
                  <a:pt x="263154" y="160351"/>
                  <a:pt x="262174" y="159209"/>
                </a:cubicBezTo>
                <a:cubicBezTo>
                  <a:pt x="260377" y="157415"/>
                  <a:pt x="258416" y="155784"/>
                  <a:pt x="256619" y="154153"/>
                </a:cubicBezTo>
                <a:cubicBezTo>
                  <a:pt x="255475" y="153337"/>
                  <a:pt x="254494" y="152358"/>
                  <a:pt x="253514" y="151543"/>
                </a:cubicBezTo>
                <a:cubicBezTo>
                  <a:pt x="251227" y="149748"/>
                  <a:pt x="248776" y="148117"/>
                  <a:pt x="246161" y="146486"/>
                </a:cubicBezTo>
                <a:cubicBezTo>
                  <a:pt x="245345" y="145996"/>
                  <a:pt x="244528" y="145344"/>
                  <a:pt x="243711" y="144855"/>
                </a:cubicBezTo>
                <a:cubicBezTo>
                  <a:pt x="243547" y="144855"/>
                  <a:pt x="243384" y="144691"/>
                  <a:pt x="243220" y="1445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等腰三角形 46"/>
          <p:cNvSpPr/>
          <p:nvPr/>
        </p:nvSpPr>
        <p:spPr>
          <a:xfrm>
            <a:off x="6718533" y="1495928"/>
            <a:ext cx="3427643" cy="4139188"/>
          </a:xfrm>
          <a:prstGeom prst="triangle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>
            <a:off x="7372689" y="4082885"/>
            <a:ext cx="21553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7701814" y="3260722"/>
            <a:ext cx="14693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8050810" y="2410488"/>
            <a:ext cx="7594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9688860" y="3928996"/>
            <a:ext cx="1707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营收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1000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万元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9276938" y="3059377"/>
            <a:ext cx="2210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超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60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家公司营收＞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亿元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9118258" y="2225822"/>
            <a:ext cx="1955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7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家公司营收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&gt;10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亿元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6286588" y="5938815"/>
            <a:ext cx="535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国内能数得上名字的</a:t>
            </a:r>
            <a:r>
              <a:rPr lang="en-US" altLang="zh-CN" sz="1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3D</a:t>
            </a:r>
            <a:r>
              <a:rPr lang="zh-CN" altLang="en-US" sz="1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打印公司上千家，</a:t>
            </a:r>
            <a:r>
              <a:rPr lang="en-US" altLang="zh-CN" sz="1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95%</a:t>
            </a:r>
            <a:r>
              <a:rPr lang="zh-CN" altLang="en-US" sz="1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成立于</a:t>
            </a:r>
            <a:r>
              <a:rPr lang="en-US" altLang="zh-CN" sz="1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2012</a:t>
            </a:r>
            <a:r>
              <a:rPr lang="zh-CN" altLang="en-US" sz="1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年之后。</a:t>
            </a:r>
          </a:p>
        </p:txBody>
      </p:sp>
      <p:sp>
        <p:nvSpPr>
          <p:cNvPr id="69" name="任意多边形: 形状 68"/>
          <p:cNvSpPr/>
          <p:nvPr/>
        </p:nvSpPr>
        <p:spPr>
          <a:xfrm>
            <a:off x="1292439" y="4444624"/>
            <a:ext cx="343800" cy="450787"/>
          </a:xfrm>
          <a:custGeom>
            <a:avLst/>
            <a:gdLst>
              <a:gd name="T0" fmla="*/ 5793 w 6744"/>
              <a:gd name="T1" fmla="*/ 0 h 12800"/>
              <a:gd name="T2" fmla="*/ 951 w 6744"/>
              <a:gd name="T3" fmla="*/ 0 h 12800"/>
              <a:gd name="T4" fmla="*/ 0 w 6744"/>
              <a:gd name="T5" fmla="*/ 1464 h 12800"/>
              <a:gd name="T6" fmla="*/ 0 w 6744"/>
              <a:gd name="T7" fmla="*/ 11336 h 12800"/>
              <a:gd name="T8" fmla="*/ 951 w 6744"/>
              <a:gd name="T9" fmla="*/ 12800 h 12800"/>
              <a:gd name="T10" fmla="*/ 5793 w 6744"/>
              <a:gd name="T11" fmla="*/ 12800 h 12800"/>
              <a:gd name="T12" fmla="*/ 6744 w 6744"/>
              <a:gd name="T13" fmla="*/ 11336 h 12800"/>
              <a:gd name="T14" fmla="*/ 6744 w 6744"/>
              <a:gd name="T15" fmla="*/ 1464 h 12800"/>
              <a:gd name="T16" fmla="*/ 5793 w 6744"/>
              <a:gd name="T17" fmla="*/ 0 h 12800"/>
              <a:gd name="T18" fmla="*/ 2791 w 6744"/>
              <a:gd name="T19" fmla="*/ 699 h 12800"/>
              <a:gd name="T20" fmla="*/ 3954 w 6744"/>
              <a:gd name="T21" fmla="*/ 699 h 12800"/>
              <a:gd name="T22" fmla="*/ 4033 w 6744"/>
              <a:gd name="T23" fmla="*/ 816 h 12800"/>
              <a:gd name="T24" fmla="*/ 3954 w 6744"/>
              <a:gd name="T25" fmla="*/ 932 h 12800"/>
              <a:gd name="T26" fmla="*/ 2791 w 6744"/>
              <a:gd name="T27" fmla="*/ 932 h 12800"/>
              <a:gd name="T28" fmla="*/ 2711 w 6744"/>
              <a:gd name="T29" fmla="*/ 816 h 12800"/>
              <a:gd name="T30" fmla="*/ 2791 w 6744"/>
              <a:gd name="T31" fmla="*/ 699 h 12800"/>
              <a:gd name="T32" fmla="*/ 1074 w 6744"/>
              <a:gd name="T33" fmla="*/ 582 h 12800"/>
              <a:gd name="T34" fmla="*/ 1164 w 6744"/>
              <a:gd name="T35" fmla="*/ 699 h 12800"/>
              <a:gd name="T36" fmla="*/ 1074 w 6744"/>
              <a:gd name="T37" fmla="*/ 816 h 12800"/>
              <a:gd name="T38" fmla="*/ 983 w 6744"/>
              <a:gd name="T39" fmla="*/ 699 h 12800"/>
              <a:gd name="T40" fmla="*/ 1074 w 6744"/>
              <a:gd name="T41" fmla="*/ 582 h 12800"/>
              <a:gd name="T42" fmla="*/ 3372 w 6744"/>
              <a:gd name="T43" fmla="*/ 12451 h 12800"/>
              <a:gd name="T44" fmla="*/ 3011 w 6744"/>
              <a:gd name="T45" fmla="*/ 11985 h 12800"/>
              <a:gd name="T46" fmla="*/ 3372 w 6744"/>
              <a:gd name="T47" fmla="*/ 11519 h 12800"/>
              <a:gd name="T48" fmla="*/ 3734 w 6744"/>
              <a:gd name="T49" fmla="*/ 11985 h 12800"/>
              <a:gd name="T50" fmla="*/ 3372 w 6744"/>
              <a:gd name="T51" fmla="*/ 12451 h 12800"/>
              <a:gd name="T52" fmla="*/ 6398 w 6744"/>
              <a:gd name="T53" fmla="*/ 11150 h 12800"/>
              <a:gd name="T54" fmla="*/ 336 w 6744"/>
              <a:gd name="T55" fmla="*/ 11150 h 12800"/>
              <a:gd name="T56" fmla="*/ 336 w 6744"/>
              <a:gd name="T57" fmla="*/ 1553 h 12800"/>
              <a:gd name="T58" fmla="*/ 6398 w 6744"/>
              <a:gd name="T59" fmla="*/ 1553 h 12800"/>
              <a:gd name="T60" fmla="*/ 6398 w 6744"/>
              <a:gd name="T61" fmla="*/ 1115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744" h="12800">
                <a:moveTo>
                  <a:pt x="5793" y="0"/>
                </a:moveTo>
                <a:lnTo>
                  <a:pt x="951" y="0"/>
                </a:lnTo>
                <a:cubicBezTo>
                  <a:pt x="427" y="0"/>
                  <a:pt x="0" y="655"/>
                  <a:pt x="0" y="1464"/>
                </a:cubicBezTo>
                <a:lnTo>
                  <a:pt x="0" y="11336"/>
                </a:lnTo>
                <a:cubicBezTo>
                  <a:pt x="0" y="12145"/>
                  <a:pt x="427" y="12800"/>
                  <a:pt x="951" y="12800"/>
                </a:cubicBezTo>
                <a:lnTo>
                  <a:pt x="5793" y="12800"/>
                </a:lnTo>
                <a:cubicBezTo>
                  <a:pt x="6318" y="12800"/>
                  <a:pt x="6744" y="12145"/>
                  <a:pt x="6744" y="11336"/>
                </a:cubicBezTo>
                <a:lnTo>
                  <a:pt x="6744" y="1464"/>
                </a:lnTo>
                <a:cubicBezTo>
                  <a:pt x="6744" y="655"/>
                  <a:pt x="6318" y="0"/>
                  <a:pt x="5793" y="0"/>
                </a:cubicBezTo>
                <a:close/>
                <a:moveTo>
                  <a:pt x="2791" y="699"/>
                </a:moveTo>
                <a:lnTo>
                  <a:pt x="3954" y="699"/>
                </a:lnTo>
                <a:cubicBezTo>
                  <a:pt x="3997" y="699"/>
                  <a:pt x="4033" y="751"/>
                  <a:pt x="4033" y="816"/>
                </a:cubicBezTo>
                <a:cubicBezTo>
                  <a:pt x="4033" y="880"/>
                  <a:pt x="3997" y="932"/>
                  <a:pt x="3954" y="932"/>
                </a:cubicBezTo>
                <a:lnTo>
                  <a:pt x="2791" y="932"/>
                </a:lnTo>
                <a:cubicBezTo>
                  <a:pt x="2747" y="932"/>
                  <a:pt x="2711" y="880"/>
                  <a:pt x="2711" y="816"/>
                </a:cubicBezTo>
                <a:cubicBezTo>
                  <a:pt x="2711" y="751"/>
                  <a:pt x="2747" y="699"/>
                  <a:pt x="2791" y="699"/>
                </a:cubicBezTo>
                <a:close/>
                <a:moveTo>
                  <a:pt x="1074" y="582"/>
                </a:moveTo>
                <a:cubicBezTo>
                  <a:pt x="1124" y="582"/>
                  <a:pt x="1164" y="635"/>
                  <a:pt x="1164" y="699"/>
                </a:cubicBezTo>
                <a:cubicBezTo>
                  <a:pt x="1164" y="763"/>
                  <a:pt x="1124" y="816"/>
                  <a:pt x="1074" y="816"/>
                </a:cubicBezTo>
                <a:cubicBezTo>
                  <a:pt x="1024" y="816"/>
                  <a:pt x="983" y="763"/>
                  <a:pt x="983" y="699"/>
                </a:cubicBezTo>
                <a:cubicBezTo>
                  <a:pt x="983" y="634"/>
                  <a:pt x="1024" y="582"/>
                  <a:pt x="1074" y="582"/>
                </a:cubicBezTo>
                <a:close/>
                <a:moveTo>
                  <a:pt x="3372" y="12451"/>
                </a:moveTo>
                <a:cubicBezTo>
                  <a:pt x="3172" y="12451"/>
                  <a:pt x="3011" y="12242"/>
                  <a:pt x="3011" y="11985"/>
                </a:cubicBezTo>
                <a:cubicBezTo>
                  <a:pt x="3011" y="11728"/>
                  <a:pt x="3172" y="11519"/>
                  <a:pt x="3372" y="11519"/>
                </a:cubicBezTo>
                <a:cubicBezTo>
                  <a:pt x="3571" y="11519"/>
                  <a:pt x="3734" y="11728"/>
                  <a:pt x="3734" y="11985"/>
                </a:cubicBezTo>
                <a:cubicBezTo>
                  <a:pt x="3734" y="12242"/>
                  <a:pt x="3571" y="12451"/>
                  <a:pt x="3372" y="12451"/>
                </a:cubicBezTo>
                <a:close/>
                <a:moveTo>
                  <a:pt x="6398" y="11150"/>
                </a:moveTo>
                <a:lnTo>
                  <a:pt x="336" y="11150"/>
                </a:lnTo>
                <a:lnTo>
                  <a:pt x="336" y="1553"/>
                </a:lnTo>
                <a:lnTo>
                  <a:pt x="6398" y="1553"/>
                </a:lnTo>
                <a:lnTo>
                  <a:pt x="6398" y="111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任意多边形: 形状 69"/>
          <p:cNvSpPr/>
          <p:nvPr/>
        </p:nvSpPr>
        <p:spPr>
          <a:xfrm>
            <a:off x="1159496" y="5576917"/>
            <a:ext cx="609685" cy="246828"/>
          </a:xfrm>
          <a:custGeom>
            <a:avLst/>
            <a:gdLst>
              <a:gd name="T0" fmla="*/ 5812 w 5864"/>
              <a:gd name="T1" fmla="*/ 1633 h 2378"/>
              <a:gd name="T2" fmla="*/ 4855 w 5864"/>
              <a:gd name="T3" fmla="*/ 1149 h 2378"/>
              <a:gd name="T4" fmla="*/ 3501 w 5864"/>
              <a:gd name="T5" fmla="*/ 786 h 2378"/>
              <a:gd name="T6" fmla="*/ 3497 w 5864"/>
              <a:gd name="T7" fmla="*/ 647 h 2378"/>
              <a:gd name="T8" fmla="*/ 2089 w 5864"/>
              <a:gd name="T9" fmla="*/ 274 h 2378"/>
              <a:gd name="T10" fmla="*/ 403 w 5864"/>
              <a:gd name="T11" fmla="*/ 395 h 2378"/>
              <a:gd name="T12" fmla="*/ 303 w 5864"/>
              <a:gd name="T13" fmla="*/ 417 h 2378"/>
              <a:gd name="T14" fmla="*/ 156 w 5864"/>
              <a:gd name="T15" fmla="*/ 1611 h 2378"/>
              <a:gd name="T16" fmla="*/ 135 w 5864"/>
              <a:gd name="T17" fmla="*/ 2154 h 2378"/>
              <a:gd name="T18" fmla="*/ 1652 w 5864"/>
              <a:gd name="T19" fmla="*/ 2221 h 2378"/>
              <a:gd name="T20" fmla="*/ 1719 w 5864"/>
              <a:gd name="T21" fmla="*/ 2088 h 2378"/>
              <a:gd name="T22" fmla="*/ 2916 w 5864"/>
              <a:gd name="T23" fmla="*/ 2319 h 2378"/>
              <a:gd name="T24" fmla="*/ 3691 w 5864"/>
              <a:gd name="T25" fmla="*/ 2378 h 2378"/>
              <a:gd name="T26" fmla="*/ 5844 w 5864"/>
              <a:gd name="T27" fmla="*/ 1686 h 2378"/>
              <a:gd name="T28" fmla="*/ 4715 w 5864"/>
              <a:gd name="T29" fmla="*/ 1272 h 2378"/>
              <a:gd name="T30" fmla="*/ 5653 w 5864"/>
              <a:gd name="T31" fmla="*/ 1667 h 2378"/>
              <a:gd name="T32" fmla="*/ 2813 w 5864"/>
              <a:gd name="T33" fmla="*/ 1927 h 2378"/>
              <a:gd name="T34" fmla="*/ 3728 w 5864"/>
              <a:gd name="T35" fmla="*/ 1642 h 2378"/>
              <a:gd name="T36" fmla="*/ 4697 w 5864"/>
              <a:gd name="T37" fmla="*/ 1373 h 2378"/>
              <a:gd name="T38" fmla="*/ 4582 w 5864"/>
              <a:gd name="T39" fmla="*/ 1260 h 2378"/>
              <a:gd name="T40" fmla="*/ 3946 w 5864"/>
              <a:gd name="T41" fmla="*/ 1509 h 2378"/>
              <a:gd name="T42" fmla="*/ 2558 w 5864"/>
              <a:gd name="T43" fmla="*/ 1875 h 2378"/>
              <a:gd name="T44" fmla="*/ 1952 w 5864"/>
              <a:gd name="T45" fmla="*/ 1380 h 2378"/>
              <a:gd name="T46" fmla="*/ 3261 w 5864"/>
              <a:gd name="T47" fmla="*/ 1423 h 2378"/>
              <a:gd name="T48" fmla="*/ 4348 w 5864"/>
              <a:gd name="T49" fmla="*/ 1233 h 2378"/>
              <a:gd name="T50" fmla="*/ 2593 w 5864"/>
              <a:gd name="T51" fmla="*/ 187 h 2378"/>
              <a:gd name="T52" fmla="*/ 2560 w 5864"/>
              <a:gd name="T53" fmla="*/ 329 h 2378"/>
              <a:gd name="T54" fmla="*/ 2654 w 5864"/>
              <a:gd name="T55" fmla="*/ 321 h 2378"/>
              <a:gd name="T56" fmla="*/ 2823 w 5864"/>
              <a:gd name="T57" fmla="*/ 304 h 2378"/>
              <a:gd name="T58" fmla="*/ 2776 w 5864"/>
              <a:gd name="T59" fmla="*/ 474 h 2378"/>
              <a:gd name="T60" fmla="*/ 2869 w 5864"/>
              <a:gd name="T61" fmla="*/ 462 h 2378"/>
              <a:gd name="T62" fmla="*/ 3028 w 5864"/>
              <a:gd name="T63" fmla="*/ 443 h 2378"/>
              <a:gd name="T64" fmla="*/ 2982 w 5864"/>
              <a:gd name="T65" fmla="*/ 616 h 2378"/>
              <a:gd name="T66" fmla="*/ 3076 w 5864"/>
              <a:gd name="T67" fmla="*/ 603 h 2378"/>
              <a:gd name="T68" fmla="*/ 3227 w 5864"/>
              <a:gd name="T69" fmla="*/ 597 h 2378"/>
              <a:gd name="T70" fmla="*/ 3184 w 5864"/>
              <a:gd name="T71" fmla="*/ 775 h 2378"/>
              <a:gd name="T72" fmla="*/ 3277 w 5864"/>
              <a:gd name="T73" fmla="*/ 759 h 2378"/>
              <a:gd name="T74" fmla="*/ 3379 w 5864"/>
              <a:gd name="T75" fmla="*/ 722 h 2378"/>
              <a:gd name="T76" fmla="*/ 3088 w 5864"/>
              <a:gd name="T77" fmla="*/ 1270 h 2378"/>
              <a:gd name="T78" fmla="*/ 2359 w 5864"/>
              <a:gd name="T79" fmla="*/ 231 h 2378"/>
              <a:gd name="T80" fmla="*/ 386 w 5864"/>
              <a:gd name="T81" fmla="*/ 548 h 2378"/>
              <a:gd name="T82" fmla="*/ 1577 w 5864"/>
              <a:gd name="T83" fmla="*/ 771 h 2378"/>
              <a:gd name="T84" fmla="*/ 2248 w 5864"/>
              <a:gd name="T85" fmla="*/ 314 h 2378"/>
              <a:gd name="T86" fmla="*/ 2863 w 5864"/>
              <a:gd name="T87" fmla="*/ 777 h 2378"/>
              <a:gd name="T88" fmla="*/ 1897 w 5864"/>
              <a:gd name="T89" fmla="*/ 1259 h 2378"/>
              <a:gd name="T90" fmla="*/ 1246 w 5864"/>
              <a:gd name="T91" fmla="*/ 1677 h 2378"/>
              <a:gd name="T92" fmla="*/ 386 w 5864"/>
              <a:gd name="T93" fmla="*/ 548 h 2378"/>
              <a:gd name="T94" fmla="*/ 5370 w 5864"/>
              <a:gd name="T95" fmla="*/ 2007 h 2378"/>
              <a:gd name="T96" fmla="*/ 3033 w 5864"/>
              <a:gd name="T97" fmla="*/ 2205 h 2378"/>
              <a:gd name="T98" fmla="*/ 2202 w 5864"/>
              <a:gd name="T99" fmla="*/ 2042 h 2378"/>
              <a:gd name="T100" fmla="*/ 1608 w 5864"/>
              <a:gd name="T101" fmla="*/ 1961 h 2378"/>
              <a:gd name="T102" fmla="*/ 1585 w 5864"/>
              <a:gd name="T103" fmla="*/ 2087 h 2378"/>
              <a:gd name="T104" fmla="*/ 268 w 5864"/>
              <a:gd name="T105" fmla="*/ 1733 h 2378"/>
              <a:gd name="T106" fmla="*/ 2786 w 5864"/>
              <a:gd name="T107" fmla="*/ 2057 h 2378"/>
              <a:gd name="T108" fmla="*/ 5691 w 5864"/>
              <a:gd name="T109" fmla="*/ 1795 h 2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864" h="2378">
                <a:moveTo>
                  <a:pt x="5844" y="1686"/>
                </a:moveTo>
                <a:cubicBezTo>
                  <a:pt x="5843" y="1664"/>
                  <a:pt x="5831" y="1645"/>
                  <a:pt x="5812" y="1633"/>
                </a:cubicBezTo>
                <a:cubicBezTo>
                  <a:pt x="5803" y="1628"/>
                  <a:pt x="5793" y="1625"/>
                  <a:pt x="5783" y="1624"/>
                </a:cubicBezTo>
                <a:cubicBezTo>
                  <a:pt x="5743" y="1219"/>
                  <a:pt x="5347" y="1188"/>
                  <a:pt x="4855" y="1149"/>
                </a:cubicBezTo>
                <a:cubicBezTo>
                  <a:pt x="4707" y="1138"/>
                  <a:pt x="4539" y="1125"/>
                  <a:pt x="4366" y="1101"/>
                </a:cubicBezTo>
                <a:cubicBezTo>
                  <a:pt x="3759" y="1018"/>
                  <a:pt x="3553" y="844"/>
                  <a:pt x="3501" y="786"/>
                </a:cubicBezTo>
                <a:cubicBezTo>
                  <a:pt x="3510" y="749"/>
                  <a:pt x="3516" y="723"/>
                  <a:pt x="3518" y="712"/>
                </a:cubicBezTo>
                <a:cubicBezTo>
                  <a:pt x="3523" y="688"/>
                  <a:pt x="3515" y="663"/>
                  <a:pt x="3497" y="647"/>
                </a:cubicBezTo>
                <a:cubicBezTo>
                  <a:pt x="3473" y="626"/>
                  <a:pt x="2905" y="131"/>
                  <a:pt x="2602" y="50"/>
                </a:cubicBezTo>
                <a:cubicBezTo>
                  <a:pt x="2411" y="0"/>
                  <a:pt x="2269" y="121"/>
                  <a:pt x="2089" y="274"/>
                </a:cubicBezTo>
                <a:cubicBezTo>
                  <a:pt x="1948" y="394"/>
                  <a:pt x="1773" y="542"/>
                  <a:pt x="1525" y="648"/>
                </a:cubicBezTo>
                <a:cubicBezTo>
                  <a:pt x="1009" y="867"/>
                  <a:pt x="409" y="400"/>
                  <a:pt x="403" y="395"/>
                </a:cubicBezTo>
                <a:cubicBezTo>
                  <a:pt x="388" y="383"/>
                  <a:pt x="367" y="378"/>
                  <a:pt x="348" y="383"/>
                </a:cubicBezTo>
                <a:cubicBezTo>
                  <a:pt x="329" y="387"/>
                  <a:pt x="312" y="399"/>
                  <a:pt x="303" y="417"/>
                </a:cubicBezTo>
                <a:cubicBezTo>
                  <a:pt x="0" y="994"/>
                  <a:pt x="103" y="1408"/>
                  <a:pt x="186" y="1596"/>
                </a:cubicBezTo>
                <a:cubicBezTo>
                  <a:pt x="175" y="1599"/>
                  <a:pt x="165" y="1604"/>
                  <a:pt x="156" y="1611"/>
                </a:cubicBezTo>
                <a:cubicBezTo>
                  <a:pt x="143" y="1624"/>
                  <a:pt x="135" y="1642"/>
                  <a:pt x="135" y="1660"/>
                </a:cubicBezTo>
                <a:lnTo>
                  <a:pt x="135" y="2154"/>
                </a:lnTo>
                <a:cubicBezTo>
                  <a:pt x="135" y="2191"/>
                  <a:pt x="165" y="2221"/>
                  <a:pt x="201" y="2221"/>
                </a:cubicBezTo>
                <a:lnTo>
                  <a:pt x="1652" y="2221"/>
                </a:lnTo>
                <a:cubicBezTo>
                  <a:pt x="1689" y="2221"/>
                  <a:pt x="1719" y="2191"/>
                  <a:pt x="1719" y="2154"/>
                </a:cubicBezTo>
                <a:lnTo>
                  <a:pt x="1719" y="2088"/>
                </a:lnTo>
                <a:cubicBezTo>
                  <a:pt x="1819" y="2104"/>
                  <a:pt x="2002" y="2134"/>
                  <a:pt x="2173" y="2172"/>
                </a:cubicBezTo>
                <a:cubicBezTo>
                  <a:pt x="2440" y="2232"/>
                  <a:pt x="2738" y="2286"/>
                  <a:pt x="2916" y="2319"/>
                </a:cubicBezTo>
                <a:cubicBezTo>
                  <a:pt x="2953" y="2326"/>
                  <a:pt x="2985" y="2331"/>
                  <a:pt x="3009" y="2336"/>
                </a:cubicBezTo>
                <a:cubicBezTo>
                  <a:pt x="3118" y="2356"/>
                  <a:pt x="3378" y="2378"/>
                  <a:pt x="3691" y="2378"/>
                </a:cubicBezTo>
                <a:cubicBezTo>
                  <a:pt x="4141" y="2378"/>
                  <a:pt x="4805" y="2336"/>
                  <a:pt x="5410" y="2135"/>
                </a:cubicBezTo>
                <a:cubicBezTo>
                  <a:pt x="5454" y="2124"/>
                  <a:pt x="5864" y="2013"/>
                  <a:pt x="5844" y="1686"/>
                </a:cubicBezTo>
                <a:close/>
                <a:moveTo>
                  <a:pt x="4697" y="1373"/>
                </a:moveTo>
                <a:cubicBezTo>
                  <a:pt x="4709" y="1335"/>
                  <a:pt x="4713" y="1301"/>
                  <a:pt x="4715" y="1272"/>
                </a:cubicBezTo>
                <a:cubicBezTo>
                  <a:pt x="4760" y="1276"/>
                  <a:pt x="4803" y="1279"/>
                  <a:pt x="4844" y="1282"/>
                </a:cubicBezTo>
                <a:cubicBezTo>
                  <a:pt x="5387" y="1325"/>
                  <a:pt x="5639" y="1358"/>
                  <a:pt x="5653" y="1667"/>
                </a:cubicBezTo>
                <a:cubicBezTo>
                  <a:pt x="5389" y="1765"/>
                  <a:pt x="4624" y="2017"/>
                  <a:pt x="3718" y="2017"/>
                </a:cubicBezTo>
                <a:cubicBezTo>
                  <a:pt x="3404" y="2017"/>
                  <a:pt x="3099" y="1986"/>
                  <a:pt x="2813" y="1927"/>
                </a:cubicBezTo>
                <a:cubicBezTo>
                  <a:pt x="2772" y="1918"/>
                  <a:pt x="2733" y="1910"/>
                  <a:pt x="2695" y="1903"/>
                </a:cubicBezTo>
                <a:cubicBezTo>
                  <a:pt x="2857" y="1638"/>
                  <a:pt x="3299" y="1640"/>
                  <a:pt x="3728" y="1642"/>
                </a:cubicBezTo>
                <a:cubicBezTo>
                  <a:pt x="3801" y="1643"/>
                  <a:pt x="3876" y="1643"/>
                  <a:pt x="3948" y="1642"/>
                </a:cubicBezTo>
                <a:cubicBezTo>
                  <a:pt x="4451" y="1634"/>
                  <a:pt x="4640" y="1567"/>
                  <a:pt x="4697" y="1373"/>
                </a:cubicBezTo>
                <a:close/>
                <a:moveTo>
                  <a:pt x="4348" y="1233"/>
                </a:moveTo>
                <a:cubicBezTo>
                  <a:pt x="4428" y="1244"/>
                  <a:pt x="4506" y="1253"/>
                  <a:pt x="4582" y="1260"/>
                </a:cubicBezTo>
                <a:cubicBezTo>
                  <a:pt x="4581" y="1283"/>
                  <a:pt x="4578" y="1307"/>
                  <a:pt x="4570" y="1335"/>
                </a:cubicBezTo>
                <a:cubicBezTo>
                  <a:pt x="4544" y="1422"/>
                  <a:pt x="4477" y="1501"/>
                  <a:pt x="3946" y="1509"/>
                </a:cubicBezTo>
                <a:cubicBezTo>
                  <a:pt x="3875" y="1510"/>
                  <a:pt x="3804" y="1509"/>
                  <a:pt x="3729" y="1509"/>
                </a:cubicBezTo>
                <a:cubicBezTo>
                  <a:pt x="3264" y="1507"/>
                  <a:pt x="2739" y="1505"/>
                  <a:pt x="2558" y="1875"/>
                </a:cubicBezTo>
                <a:cubicBezTo>
                  <a:pt x="2153" y="1792"/>
                  <a:pt x="1881" y="1743"/>
                  <a:pt x="1621" y="1712"/>
                </a:cubicBezTo>
                <a:cubicBezTo>
                  <a:pt x="1692" y="1560"/>
                  <a:pt x="1803" y="1449"/>
                  <a:pt x="1952" y="1380"/>
                </a:cubicBezTo>
                <a:cubicBezTo>
                  <a:pt x="2438" y="1157"/>
                  <a:pt x="3178" y="1440"/>
                  <a:pt x="3185" y="1443"/>
                </a:cubicBezTo>
                <a:cubicBezTo>
                  <a:pt x="3212" y="1454"/>
                  <a:pt x="3243" y="1446"/>
                  <a:pt x="3261" y="1423"/>
                </a:cubicBezTo>
                <a:cubicBezTo>
                  <a:pt x="3341" y="1324"/>
                  <a:pt x="3414" y="1104"/>
                  <a:pt x="3462" y="933"/>
                </a:cubicBezTo>
                <a:cubicBezTo>
                  <a:pt x="3579" y="1027"/>
                  <a:pt x="3830" y="1163"/>
                  <a:pt x="4348" y="1233"/>
                </a:cubicBezTo>
                <a:close/>
                <a:moveTo>
                  <a:pt x="2568" y="179"/>
                </a:moveTo>
                <a:cubicBezTo>
                  <a:pt x="2576" y="181"/>
                  <a:pt x="2584" y="184"/>
                  <a:pt x="2593" y="187"/>
                </a:cubicBezTo>
                <a:lnTo>
                  <a:pt x="2552" y="235"/>
                </a:lnTo>
                <a:cubicBezTo>
                  <a:pt x="2528" y="263"/>
                  <a:pt x="2532" y="305"/>
                  <a:pt x="2560" y="329"/>
                </a:cubicBezTo>
                <a:cubicBezTo>
                  <a:pt x="2572" y="340"/>
                  <a:pt x="2588" y="345"/>
                  <a:pt x="2603" y="345"/>
                </a:cubicBezTo>
                <a:cubicBezTo>
                  <a:pt x="2622" y="345"/>
                  <a:pt x="2641" y="337"/>
                  <a:pt x="2654" y="321"/>
                </a:cubicBezTo>
                <a:lnTo>
                  <a:pt x="2719" y="243"/>
                </a:lnTo>
                <a:cubicBezTo>
                  <a:pt x="2753" y="261"/>
                  <a:pt x="2788" y="282"/>
                  <a:pt x="2823" y="304"/>
                </a:cubicBezTo>
                <a:lnTo>
                  <a:pt x="2764" y="380"/>
                </a:lnTo>
                <a:cubicBezTo>
                  <a:pt x="2741" y="409"/>
                  <a:pt x="2746" y="451"/>
                  <a:pt x="2776" y="474"/>
                </a:cubicBezTo>
                <a:cubicBezTo>
                  <a:pt x="2788" y="483"/>
                  <a:pt x="2802" y="488"/>
                  <a:pt x="2816" y="488"/>
                </a:cubicBezTo>
                <a:cubicBezTo>
                  <a:pt x="2836" y="488"/>
                  <a:pt x="2856" y="479"/>
                  <a:pt x="2869" y="462"/>
                </a:cubicBezTo>
                <a:lnTo>
                  <a:pt x="2935" y="377"/>
                </a:lnTo>
                <a:cubicBezTo>
                  <a:pt x="2966" y="399"/>
                  <a:pt x="2997" y="421"/>
                  <a:pt x="3028" y="443"/>
                </a:cubicBezTo>
                <a:lnTo>
                  <a:pt x="2968" y="523"/>
                </a:lnTo>
                <a:cubicBezTo>
                  <a:pt x="2946" y="553"/>
                  <a:pt x="2953" y="595"/>
                  <a:pt x="2982" y="616"/>
                </a:cubicBezTo>
                <a:cubicBezTo>
                  <a:pt x="2994" y="625"/>
                  <a:pt x="3008" y="630"/>
                  <a:pt x="3022" y="630"/>
                </a:cubicBezTo>
                <a:cubicBezTo>
                  <a:pt x="3042" y="630"/>
                  <a:pt x="3062" y="620"/>
                  <a:pt x="3076" y="603"/>
                </a:cubicBezTo>
                <a:lnTo>
                  <a:pt x="3134" y="523"/>
                </a:lnTo>
                <a:cubicBezTo>
                  <a:pt x="3167" y="549"/>
                  <a:pt x="3198" y="573"/>
                  <a:pt x="3227" y="597"/>
                </a:cubicBezTo>
                <a:lnTo>
                  <a:pt x="3167" y="682"/>
                </a:lnTo>
                <a:cubicBezTo>
                  <a:pt x="3146" y="713"/>
                  <a:pt x="3154" y="754"/>
                  <a:pt x="3184" y="775"/>
                </a:cubicBezTo>
                <a:cubicBezTo>
                  <a:pt x="3195" y="783"/>
                  <a:pt x="3209" y="787"/>
                  <a:pt x="3222" y="787"/>
                </a:cubicBezTo>
                <a:cubicBezTo>
                  <a:pt x="3243" y="787"/>
                  <a:pt x="3264" y="777"/>
                  <a:pt x="3277" y="759"/>
                </a:cubicBezTo>
                <a:lnTo>
                  <a:pt x="3331" y="681"/>
                </a:lnTo>
                <a:cubicBezTo>
                  <a:pt x="3350" y="697"/>
                  <a:pt x="3366" y="711"/>
                  <a:pt x="3379" y="722"/>
                </a:cubicBezTo>
                <a:cubicBezTo>
                  <a:pt x="3343" y="871"/>
                  <a:pt x="3263" y="1165"/>
                  <a:pt x="3183" y="1301"/>
                </a:cubicBezTo>
                <a:cubicBezTo>
                  <a:pt x="3159" y="1292"/>
                  <a:pt x="3127" y="1282"/>
                  <a:pt x="3088" y="1270"/>
                </a:cubicBezTo>
                <a:cubicBezTo>
                  <a:pt x="3226" y="970"/>
                  <a:pt x="3058" y="748"/>
                  <a:pt x="2939" y="667"/>
                </a:cubicBezTo>
                <a:lnTo>
                  <a:pt x="2359" y="231"/>
                </a:lnTo>
                <a:cubicBezTo>
                  <a:pt x="2435" y="181"/>
                  <a:pt x="2498" y="161"/>
                  <a:pt x="2568" y="179"/>
                </a:cubicBezTo>
                <a:close/>
                <a:moveTo>
                  <a:pt x="386" y="548"/>
                </a:moveTo>
                <a:cubicBezTo>
                  <a:pt x="524" y="642"/>
                  <a:pt x="858" y="841"/>
                  <a:pt x="1224" y="841"/>
                </a:cubicBezTo>
                <a:cubicBezTo>
                  <a:pt x="1340" y="841"/>
                  <a:pt x="1460" y="821"/>
                  <a:pt x="1577" y="771"/>
                </a:cubicBezTo>
                <a:cubicBezTo>
                  <a:pt x="1844" y="657"/>
                  <a:pt x="2027" y="501"/>
                  <a:pt x="2175" y="376"/>
                </a:cubicBezTo>
                <a:cubicBezTo>
                  <a:pt x="2201" y="354"/>
                  <a:pt x="2225" y="333"/>
                  <a:pt x="2248" y="314"/>
                </a:cubicBezTo>
                <a:lnTo>
                  <a:pt x="2860" y="775"/>
                </a:lnTo>
                <a:cubicBezTo>
                  <a:pt x="2861" y="775"/>
                  <a:pt x="2862" y="776"/>
                  <a:pt x="2863" y="777"/>
                </a:cubicBezTo>
                <a:cubicBezTo>
                  <a:pt x="2874" y="784"/>
                  <a:pt x="3105" y="944"/>
                  <a:pt x="2957" y="1234"/>
                </a:cubicBezTo>
                <a:cubicBezTo>
                  <a:pt x="2678" y="1164"/>
                  <a:pt x="2240" y="1101"/>
                  <a:pt x="1897" y="1259"/>
                </a:cubicBezTo>
                <a:cubicBezTo>
                  <a:pt x="1704" y="1348"/>
                  <a:pt x="1565" y="1495"/>
                  <a:pt x="1483" y="1697"/>
                </a:cubicBezTo>
                <a:cubicBezTo>
                  <a:pt x="1406" y="1689"/>
                  <a:pt x="1328" y="1683"/>
                  <a:pt x="1246" y="1677"/>
                </a:cubicBezTo>
                <a:cubicBezTo>
                  <a:pt x="959" y="1658"/>
                  <a:pt x="549" y="1624"/>
                  <a:pt x="340" y="1606"/>
                </a:cubicBezTo>
                <a:cubicBezTo>
                  <a:pt x="285" y="1509"/>
                  <a:pt x="110" y="1129"/>
                  <a:pt x="386" y="548"/>
                </a:cubicBezTo>
                <a:close/>
                <a:moveTo>
                  <a:pt x="5376" y="2006"/>
                </a:moveTo>
                <a:cubicBezTo>
                  <a:pt x="5374" y="2006"/>
                  <a:pt x="5372" y="2007"/>
                  <a:pt x="5370" y="2007"/>
                </a:cubicBezTo>
                <a:cubicBezTo>
                  <a:pt x="4751" y="2214"/>
                  <a:pt x="4052" y="2245"/>
                  <a:pt x="3691" y="2245"/>
                </a:cubicBezTo>
                <a:cubicBezTo>
                  <a:pt x="3386" y="2245"/>
                  <a:pt x="3136" y="2224"/>
                  <a:pt x="3033" y="2205"/>
                </a:cubicBezTo>
                <a:cubicBezTo>
                  <a:pt x="3009" y="2200"/>
                  <a:pt x="2977" y="2194"/>
                  <a:pt x="2940" y="2188"/>
                </a:cubicBezTo>
                <a:cubicBezTo>
                  <a:pt x="2763" y="2155"/>
                  <a:pt x="2467" y="2102"/>
                  <a:pt x="2202" y="2042"/>
                </a:cubicBezTo>
                <a:cubicBezTo>
                  <a:pt x="1947" y="1985"/>
                  <a:pt x="1664" y="1945"/>
                  <a:pt x="1661" y="1945"/>
                </a:cubicBezTo>
                <a:cubicBezTo>
                  <a:pt x="1658" y="1945"/>
                  <a:pt x="1625" y="1945"/>
                  <a:pt x="1608" y="1961"/>
                </a:cubicBezTo>
                <a:cubicBezTo>
                  <a:pt x="1594" y="1974"/>
                  <a:pt x="1585" y="1992"/>
                  <a:pt x="1585" y="2011"/>
                </a:cubicBezTo>
                <a:lnTo>
                  <a:pt x="1585" y="2087"/>
                </a:lnTo>
                <a:lnTo>
                  <a:pt x="268" y="2087"/>
                </a:lnTo>
                <a:lnTo>
                  <a:pt x="268" y="1733"/>
                </a:lnTo>
                <a:cubicBezTo>
                  <a:pt x="447" y="1749"/>
                  <a:pt x="918" y="1789"/>
                  <a:pt x="1237" y="1810"/>
                </a:cubicBezTo>
                <a:cubicBezTo>
                  <a:pt x="1689" y="1840"/>
                  <a:pt x="2020" y="1898"/>
                  <a:pt x="2786" y="2057"/>
                </a:cubicBezTo>
                <a:cubicBezTo>
                  <a:pt x="3081" y="2119"/>
                  <a:pt x="3395" y="2150"/>
                  <a:pt x="3718" y="2150"/>
                </a:cubicBezTo>
                <a:cubicBezTo>
                  <a:pt x="4633" y="2150"/>
                  <a:pt x="5410" y="1899"/>
                  <a:pt x="5691" y="1795"/>
                </a:cubicBezTo>
                <a:cubicBezTo>
                  <a:pt x="5620" y="1946"/>
                  <a:pt x="5379" y="2005"/>
                  <a:pt x="5376" y="20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6725920" cy="504824"/>
            <a:chOff x="-116406" y="0"/>
            <a:chExt cx="5933975" cy="563305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005"/>
              <a:ext cx="5933975" cy="5463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打印服务工厂产能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——SLA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光固化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53583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85215" y="1791970"/>
            <a:ext cx="969327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/>
              <a:t>100</a:t>
            </a:r>
            <a:r>
              <a:rPr lang="zh-CN" altLang="en-US" sz="2400"/>
              <a:t>台光固化</a:t>
            </a:r>
            <a:r>
              <a:rPr lang="en-US" altLang="zh-CN" sz="2400"/>
              <a:t>3D</a:t>
            </a:r>
            <a:r>
              <a:rPr lang="zh-CN" altLang="en-US" sz="2400"/>
              <a:t>打印机的大型服务工厂，已经超过</a:t>
            </a:r>
            <a:r>
              <a:rPr lang="en-US" altLang="zh-CN" sz="2400"/>
              <a:t>10</a:t>
            </a:r>
            <a:r>
              <a:rPr lang="zh-CN" altLang="en-US" sz="2400"/>
              <a:t>家：</a:t>
            </a:r>
          </a:p>
          <a:p>
            <a:pPr indent="0">
              <a:buFont typeface="Wingdings" panose="05000000000000000000" charset="0"/>
              <a:buNone/>
            </a:pPr>
            <a:endParaRPr lang="zh-CN" altLang="en-US" sz="2400"/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金石三维、东莞科恒、深圳未来工场、东莞汇通、北京蓝藻、东莞雷石、珠海嘉立创、东莞嘉兰、上海优联、上海峻宸三维等</a:t>
            </a: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400"/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400"/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400"/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主要做手板、原型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172585" y="3315335"/>
            <a:ext cx="7465060" cy="5154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7227570" cy="504825"/>
            <a:chOff x="-116406" y="0"/>
            <a:chExt cx="6376558" cy="563306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005"/>
              <a:ext cx="6376558" cy="5463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打印服务工厂产能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——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高性能聚合物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53583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85215" y="1791970"/>
            <a:ext cx="96932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/>
              <a:t>10</a:t>
            </a:r>
            <a:r>
              <a:rPr lang="zh-CN" altLang="en-US" sz="2400"/>
              <a:t>台以上</a:t>
            </a:r>
            <a:r>
              <a:rPr lang="en-US" altLang="zh-CN" sz="2400"/>
              <a:t>SLS </a:t>
            </a:r>
            <a:r>
              <a:rPr lang="zh-CN" altLang="en-US" sz="2400"/>
              <a:t>、</a:t>
            </a:r>
            <a:r>
              <a:rPr lang="en-US" altLang="zh-CN" sz="2400"/>
              <a:t>MJF 3D</a:t>
            </a:r>
            <a:r>
              <a:rPr lang="zh-CN" altLang="en-US" sz="2400"/>
              <a:t>打印机的服务工厂，材料主要为尼龙、</a:t>
            </a:r>
            <a:r>
              <a:rPr lang="en-US" altLang="zh-CN" sz="2400"/>
              <a:t>TPU</a:t>
            </a:r>
            <a:r>
              <a:rPr lang="zh-CN" altLang="en-US" sz="2400"/>
              <a:t>等聚合物：</a:t>
            </a:r>
          </a:p>
          <a:p>
            <a:pPr indent="0">
              <a:buFont typeface="Wingdings" panose="05000000000000000000" charset="0"/>
              <a:buNone/>
            </a:pPr>
            <a:endParaRPr lang="zh-CN" altLang="en-US" sz="2400"/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金石三维、东莞科恒、深圳未来工场、东莞汇通、南京优越等</a:t>
            </a: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400"/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主要做功能性原型，部分做医疗终端零件</a:t>
            </a: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10" y="4185285"/>
            <a:ext cx="8278495" cy="5099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sp>
        <p:nvSpPr>
          <p:cNvPr id="34" name="矩形 33"/>
          <p:cNvSpPr/>
          <p:nvPr/>
        </p:nvSpPr>
        <p:spPr>
          <a:xfrm>
            <a:off x="53583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中国3D打印农场格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835" y="-588645"/>
            <a:ext cx="8463280" cy="946785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788114" y="413445"/>
            <a:ext cx="6725920" cy="504824"/>
            <a:chOff x="-116406" y="0"/>
            <a:chExt cx="5933975" cy="563305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005"/>
              <a:ext cx="5933975" cy="5463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打印服务工厂产能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——FDM</a:t>
              </a:r>
              <a:endParaRPr lang="zh-CN" altLang="en-US" sz="2520" b="1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sp>
        <p:nvSpPr>
          <p:cNvPr id="34" name="矩形 33"/>
          <p:cNvSpPr/>
          <p:nvPr/>
        </p:nvSpPr>
        <p:spPr>
          <a:xfrm>
            <a:off x="53583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88114" y="413445"/>
            <a:ext cx="6725920" cy="504824"/>
            <a:chOff x="-116406" y="0"/>
            <a:chExt cx="5933975" cy="563305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6" y="17005"/>
              <a:ext cx="5933975" cy="5463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打印服务工厂产能</a:t>
              </a: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——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陶瓷、微纳级树脂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77950" y="2040255"/>
            <a:ext cx="9246870" cy="1511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陶瓷</a:t>
            </a:r>
            <a:r>
              <a:rPr lang="en-US" altLang="zh-CN" sz="2400"/>
              <a:t>3D</a:t>
            </a:r>
            <a:r>
              <a:rPr lang="zh-CN" altLang="en-US" sz="2400"/>
              <a:t>打印应用尚未形成规模，多在消费电子、航空航天、医疗、半导体等领域零星应用，只有少数几家提供服务；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微纳级</a:t>
            </a:r>
            <a:r>
              <a:rPr lang="en-US" altLang="zh-CN" sz="2400"/>
              <a:t>3D</a:t>
            </a:r>
            <a:r>
              <a:rPr lang="zh-CN" altLang="en-US" sz="2400"/>
              <a:t>打印应用尚未形成规模，多在医疗、科研等领域零星应用，只有少数几家提供服务。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36015" y="1390015"/>
            <a:ext cx="7559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都是设备厂商推广市场应用，而做服务</a:t>
            </a:r>
          </a:p>
        </p:txBody>
      </p:sp>
      <p:pic>
        <p:nvPicPr>
          <p:cNvPr id="11" name="图片 10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05" y="3552190"/>
            <a:ext cx="9534525" cy="505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75" y="-8890"/>
            <a:ext cx="10403840" cy="80968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9311" y="2422187"/>
            <a:ext cx="53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营销推广服务方案</a:t>
            </a:r>
          </a:p>
        </p:txBody>
      </p:sp>
      <p:sp>
        <p:nvSpPr>
          <p:cNvPr id="7" name="矩形 6"/>
          <p:cNvSpPr/>
          <p:nvPr/>
        </p:nvSpPr>
        <p:spPr>
          <a:xfrm>
            <a:off x="-635" y="0"/>
            <a:ext cx="12202160" cy="6858000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728" y="1203798"/>
            <a:ext cx="12182272" cy="3922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56" y="1940033"/>
            <a:ext cx="2132789" cy="213278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42614" y="4073112"/>
            <a:ext cx="169099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谢谢聆听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0215" y="5322436"/>
            <a:ext cx="314269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联系人：黎海雄</a:t>
            </a:r>
            <a:endParaRPr lang="en-US" altLang="zh-CN" sz="16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电话：</a:t>
            </a:r>
            <a:r>
              <a:rPr lang="en-US" altLang="zh-CN" sz="1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18614002559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邮箱：</a:t>
            </a:r>
            <a:r>
              <a:rPr lang="en-US" altLang="zh-CN" sz="1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3d@nanjixiong.com</a:t>
            </a:r>
            <a:endParaRPr lang="zh-CN" altLang="en-US" sz="16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20" y="1514475"/>
            <a:ext cx="4750435" cy="45872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476145" y="1275431"/>
            <a:ext cx="3564024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4309613" y="1275430"/>
            <a:ext cx="7476819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01847" y="1504430"/>
            <a:ext cx="253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7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家公司营收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&gt;10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亿元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50050" y="1504430"/>
            <a:ext cx="309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超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60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家公司营收＞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亿元</a:t>
            </a:r>
          </a:p>
        </p:txBody>
      </p:sp>
      <p:sp>
        <p:nvSpPr>
          <p:cNvPr id="9" name="椭圆 8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720528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9001" y="1858669"/>
            <a:ext cx="3251409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di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铂力特（金属</a:t>
            </a:r>
            <a:r>
              <a:rPr lang="en-US" altLang="zh-CN" sz="16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打印机</a:t>
            </a:r>
            <a:r>
              <a:rPr lang="en-US" altLang="zh-CN" sz="16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6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服务）</a:t>
            </a:r>
            <a:endParaRPr lang="en-US" altLang="zh-CN" sz="1600" b="1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di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先临三维（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扫描仪）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di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创想三维（桌面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打印机）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di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拓竹科技（桌面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打印机）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di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纵维立方（桌面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打印机）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di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智能派（桌面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打印机）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di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创客工场（激光雕刻机）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16786" y="1916443"/>
            <a:ext cx="68624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金属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打印企业：华曙高科、易加三维、鑫精合（天津镭明）、中科煜宸、汉邦科技、广州瑞通、赛隆金属、飞而康、铖联激光、煜鼎增材、英尼格玛、敬业增材、海天增材、南京辉锐等；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非金属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打印企业：联泰科技、共享集团、复志科技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Raise3D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 b="1" dirty="0" err="1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Snapmaker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、中瑞科技、金石三维、闪铸科技、隆源成型（三帝科技）、峰华卓立、喜马拉雅、迅实科技、摩方精密、创必得、威斯坦、普利生、上海盈创、博理科技、潮阔电子、厦门汉印、爱司凯等；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打印材料：中航迈特、威拉里、欧中科技、光华伟业、苏州聚复</a:t>
            </a:r>
            <a:r>
              <a:rPr lang="en-US" altLang="zh-CN" sz="1600" b="1" dirty="0" err="1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Polymaker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、三绿实业、爱的合成、诺思贝瑞等；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打印服务商：未来工场、东莞科恒、光韵达（</a:t>
            </a:r>
            <a:r>
              <a:rPr lang="en-US" altLang="zh-CN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打印制造服务部分）、湖北超卓航科等；</a:t>
            </a:r>
            <a:endParaRPr lang="en-US" altLang="zh-CN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1600" b="1" dirty="0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其他：思看科技、知象光电、积木易搭、大族思特、锐力斯、深圳必趣、东莞松湖等。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21" name="矩形 20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9" y="1171967"/>
            <a:ext cx="11896078" cy="20294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0091 -2.16828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0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sp>
        <p:nvSpPr>
          <p:cNvPr id="20" name="矩形 19"/>
          <p:cNvSpPr/>
          <p:nvPr/>
        </p:nvSpPr>
        <p:spPr>
          <a:xfrm>
            <a:off x="1392753" y="413445"/>
            <a:ext cx="3727732" cy="489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HK"/>
          </a:p>
        </p:txBody>
      </p: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国内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打印公司的市场数据</a:t>
            </a:r>
          </a:p>
        </p:txBody>
      </p:sp>
      <p:sp>
        <p:nvSpPr>
          <p:cNvPr id="11" name="椭圆 10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12" name="图表 11"/>
          <p:cNvGraphicFramePr/>
          <p:nvPr/>
        </p:nvGraphicFramePr>
        <p:xfrm>
          <a:off x="1278751" y="1873762"/>
          <a:ext cx="9616814" cy="445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5" name="矩形 4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9" name="矩形 8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国内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打印设备产量情况</a:t>
            </a:r>
          </a:p>
        </p:txBody>
      </p:sp>
      <p:sp>
        <p:nvSpPr>
          <p:cNvPr id="11" name="椭圆 10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545702" y="2264060"/>
          <a:ext cx="870791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思源黑体 CN Heavy" panose="020B0A00000000000000" pitchFamily="34" charset="-122"/>
                          <a:ea typeface="思源黑体 CN Heavy" panose="020B0A00000000000000" pitchFamily="34" charset="-122"/>
                        </a:rPr>
                        <a:t>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思源黑体 CN Heavy" panose="020B0A00000000000000" pitchFamily="34" charset="-122"/>
                          <a:ea typeface="思源黑体 CN Heavy" panose="020B0A00000000000000" pitchFamily="34" charset="-122"/>
                        </a:rPr>
                        <a:t>产量情况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2019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152.9%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2019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打印设备产量增长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倍以上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2020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1-2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101%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2020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打印设备增速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344.7%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2020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351.9%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2021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年上半年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打印设备产量增长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32.4%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，两年平均增长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1.38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打印设备产量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278.9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万台，增长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36.2%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年上半年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3D</a:t>
                      </a:r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打印设备产量同比分别增长</a:t>
                      </a:r>
                      <a:r>
                        <a:rPr lang="en-US" altLang="zh-CN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51.6%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696960" y="5974080"/>
            <a:ext cx="1785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国家统计局发布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12" name="矩形 11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3" name="矩形 12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中国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打印机出口数据</a:t>
            </a:r>
          </a:p>
        </p:txBody>
      </p:sp>
      <p:sp>
        <p:nvSpPr>
          <p:cNvPr id="11" name="椭圆 10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64792" y="1946540"/>
            <a:ext cx="9225181" cy="4520186"/>
            <a:chOff x="1433713" y="648533"/>
            <a:chExt cx="10712159" cy="5853007"/>
          </a:xfrm>
        </p:grpSpPr>
        <p:graphicFrame>
          <p:nvGraphicFramePr>
            <p:cNvPr id="5" name="图表 4"/>
            <p:cNvGraphicFramePr/>
            <p:nvPr/>
          </p:nvGraphicFramePr>
          <p:xfrm>
            <a:off x="1433713" y="648533"/>
            <a:ext cx="10418323" cy="54865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7226" y="5618076"/>
              <a:ext cx="520473" cy="33884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8635570" y="6103012"/>
              <a:ext cx="3510302" cy="39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数据来源：海关总署、南极熊整理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14" name="矩形 13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5" name="矩形 14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1089161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9798" y="195309"/>
            <a:ext cx="11896078" cy="6454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798" y="1043440"/>
            <a:ext cx="11896078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195309"/>
            <a:ext cx="884812" cy="8848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78459" y="646603"/>
            <a:ext cx="583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sz="1100" spc="2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打印专业媒体平台</a:t>
            </a:r>
          </a:p>
        </p:txBody>
      </p:sp>
      <p:sp>
        <p:nvSpPr>
          <p:cNvPr id="34" name="矩形 33"/>
          <p:cNvSpPr/>
          <p:nvPr/>
        </p:nvSpPr>
        <p:spPr>
          <a:xfrm>
            <a:off x="476145" y="1275431"/>
            <a:ext cx="11304232" cy="5153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01847" y="1504430"/>
            <a:ext cx="42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中国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3D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打印机出口数据</a:t>
            </a:r>
          </a:p>
        </p:txBody>
      </p:sp>
      <p:sp>
        <p:nvSpPr>
          <p:cNvPr id="11" name="椭圆 10"/>
          <p:cNvSpPr/>
          <p:nvPr/>
        </p:nvSpPr>
        <p:spPr>
          <a:xfrm>
            <a:off x="897792" y="1554017"/>
            <a:ext cx="216024" cy="20860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8115" y="413445"/>
            <a:ext cx="4332370" cy="505068"/>
            <a:chOff x="-116405" y="0"/>
            <a:chExt cx="4220860" cy="563577"/>
          </a:xfrm>
          <a:solidFill>
            <a:schemeClr val="bg1"/>
          </a:solidFill>
        </p:grpSpPr>
        <p:sp>
          <p:nvSpPr>
            <p:cNvPr id="14" name="矩形 13"/>
            <p:cNvSpPr/>
            <p:nvPr/>
          </p:nvSpPr>
          <p:spPr>
            <a:xfrm>
              <a:off x="472670" y="0"/>
              <a:ext cx="3631785" cy="54623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15" name="矩形 14"/>
            <p:cNvSpPr/>
            <p:nvPr/>
          </p:nvSpPr>
          <p:spPr>
            <a:xfrm>
              <a:off x="-116405" y="17342"/>
              <a:ext cx="3631785" cy="546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289" tIns="64008" rIns="64008" bIns="64008" numCol="1" spcCol="1270" anchor="ctr" anchorCtr="0">
              <a:noAutofit/>
            </a:bodyPr>
            <a:lstStyle/>
            <a:p>
              <a:pPr defTabSz="11201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3D</a:t>
              </a:r>
              <a:r>
                <a:rPr lang="zh-CN" altLang="en-US" sz="2520" b="1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打印产业链及市场</a:t>
              </a: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79"/>
          <a:stretch>
            <a:fillRect/>
          </a:stretch>
        </p:blipFill>
        <p:spPr>
          <a:xfrm>
            <a:off x="1036862" y="1876248"/>
            <a:ext cx="4009706" cy="44709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16" y="1873762"/>
            <a:ext cx="6323453" cy="237129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171269" y="4736769"/>
            <a:ext cx="187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拓竹霸榜国内京东、天猫电商平台，单品评论超</a:t>
            </a:r>
            <a:r>
              <a:rPr lang="en-US" altLang="zh-CN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万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32" y="4242849"/>
            <a:ext cx="1529433" cy="21698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65" y="4245057"/>
            <a:ext cx="2883685" cy="2160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NhNjNjODcyN2RhZWRkMTIyNTc1OGZlNzVlYzFkOT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2783</Words>
  <Application>Microsoft Office PowerPoint</Application>
  <PresentationFormat>Widescreen</PresentationFormat>
  <Paragraphs>289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楷体</vt:lpstr>
      <vt:lpstr>黑体</vt:lpstr>
      <vt:lpstr>宋体</vt:lpstr>
      <vt:lpstr>幼圆</vt:lpstr>
      <vt:lpstr>思源宋体 Heavy</vt:lpstr>
      <vt:lpstr>思源黑体 CN Heavy</vt:lpstr>
      <vt:lpstr>Arial</vt:lpstr>
      <vt:lpstr>Calibri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潘学松</dc:creator>
  <cp:lastModifiedBy>Thomas WONG</cp:lastModifiedBy>
  <cp:revision>122</cp:revision>
  <dcterms:created xsi:type="dcterms:W3CDTF">2022-09-02T07:08:00Z</dcterms:created>
  <dcterms:modified xsi:type="dcterms:W3CDTF">2024-11-29T06:33:46Z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D605D58636A74C6FAE07DB475B102A11</vt:lpwstr>
  </property>
  <property fmtid="{D5CDD505-2E9C-101B-9397-08002B2CF9AE}" pid="3" name="KSOProductBuildVer">
    <vt:lpwstr>2052-12.1.0.19302</vt:lpwstr>
  </property>
</Properties>
</file>