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2"/>
  </p:notesMasterIdLst>
  <p:sldIdLst>
    <p:sldId id="8646" r:id="rId2"/>
    <p:sldId id="8625" r:id="rId3"/>
    <p:sldId id="8644" r:id="rId4"/>
    <p:sldId id="8641" r:id="rId5"/>
    <p:sldId id="8649" r:id="rId6"/>
    <p:sldId id="8647" r:id="rId7"/>
    <p:sldId id="8651" r:id="rId8"/>
    <p:sldId id="8645" r:id="rId9"/>
    <p:sldId id="8626" r:id="rId10"/>
    <p:sldId id="8642" r:id="rId1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5F8B0-F3CF-4AB2-BC9A-BB496B9D3D66}" v="5" dt="2024-12-11T08:29:15.565"/>
    <p1510:client id="{2FB97F49-B91E-49B0-A792-5E748819C481}" v="12" dt="2024-12-10T09:38:03.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969" y="4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WONG" userId="cd7ccb6b-1f9d-4440-92d1-feee3c6fa24a" providerId="ADAL" clId="{2FB97F49-B91E-49B0-A792-5E748819C481}"/>
    <pc:docChg chg="modSld">
      <pc:chgData name="Thomas WONG" userId="cd7ccb6b-1f9d-4440-92d1-feee3c6fa24a" providerId="ADAL" clId="{2FB97F49-B91E-49B0-A792-5E748819C481}" dt="2024-12-10T09:38:03.175" v="13" actId="1076"/>
      <pc:docMkLst>
        <pc:docMk/>
      </pc:docMkLst>
      <pc:sldChg chg="addSp modSp mod">
        <pc:chgData name="Thomas WONG" userId="cd7ccb6b-1f9d-4440-92d1-feee3c6fa24a" providerId="ADAL" clId="{2FB97F49-B91E-49B0-A792-5E748819C481}" dt="2024-12-10T09:38:03.175" v="13" actId="1076"/>
        <pc:sldMkLst>
          <pc:docMk/>
          <pc:sldMk cId="1393052837" sldId="8651"/>
        </pc:sldMkLst>
        <pc:picChg chg="mod ord">
          <ac:chgData name="Thomas WONG" userId="cd7ccb6b-1f9d-4440-92d1-feee3c6fa24a" providerId="ADAL" clId="{2FB97F49-B91E-49B0-A792-5E748819C481}" dt="2024-12-10T09:38:00.129" v="12" actId="1076"/>
          <ac:picMkLst>
            <pc:docMk/>
            <pc:sldMk cId="1393052837" sldId="8651"/>
            <ac:picMk id="13" creationId="{576266C2-37EE-CB3E-972E-D57453D468F7}"/>
          </ac:picMkLst>
        </pc:picChg>
        <pc:picChg chg="add mod">
          <ac:chgData name="Thomas WONG" userId="cd7ccb6b-1f9d-4440-92d1-feee3c6fa24a" providerId="ADAL" clId="{2FB97F49-B91E-49B0-A792-5E748819C481}" dt="2024-12-10T09:38:03.175" v="13" actId="1076"/>
          <ac:picMkLst>
            <pc:docMk/>
            <pc:sldMk cId="1393052837" sldId="8651"/>
            <ac:picMk id="1026" creationId="{D708D3A5-A2FD-6B80-4B96-3BF95F36EFF3}"/>
          </ac:picMkLst>
        </pc:picChg>
      </pc:sldChg>
    </pc:docChg>
  </pc:docChgLst>
  <pc:docChgLst>
    <pc:chgData name="Thomas WONG" userId="cd7ccb6b-1f9d-4440-92d1-feee3c6fa24a" providerId="ADAL" clId="{0095F8B0-F3CF-4AB2-BC9A-BB496B9D3D66}"/>
    <pc:docChg chg="modSld">
      <pc:chgData name="Thomas WONG" userId="cd7ccb6b-1f9d-4440-92d1-feee3c6fa24a" providerId="ADAL" clId="{0095F8B0-F3CF-4AB2-BC9A-BB496B9D3D66}" dt="2024-12-11T08:29:44.516" v="11" actId="5793"/>
      <pc:docMkLst>
        <pc:docMk/>
      </pc:docMkLst>
      <pc:sldChg chg="modSp mod">
        <pc:chgData name="Thomas WONG" userId="cd7ccb6b-1f9d-4440-92d1-feee3c6fa24a" providerId="ADAL" clId="{0095F8B0-F3CF-4AB2-BC9A-BB496B9D3D66}" dt="2024-12-11T08:29:44.516" v="11" actId="5793"/>
        <pc:sldMkLst>
          <pc:docMk/>
          <pc:sldMk cId="16256981" sldId="8647"/>
        </pc:sldMkLst>
        <pc:spChg chg="mod">
          <ac:chgData name="Thomas WONG" userId="cd7ccb6b-1f9d-4440-92d1-feee3c6fa24a" providerId="ADAL" clId="{0095F8B0-F3CF-4AB2-BC9A-BB496B9D3D66}" dt="2024-12-11T08:29:44.516" v="11" actId="5793"/>
          <ac:spMkLst>
            <pc:docMk/>
            <pc:sldMk cId="16256981" sldId="8647"/>
            <ac:spMk id="12" creationId="{BBE1CEAF-E2E5-D30A-64AB-F47522F14D5D}"/>
          </ac:spMkLst>
        </pc:spChg>
      </pc:sldChg>
      <pc:sldChg chg="addSp delSp modSp mod">
        <pc:chgData name="Thomas WONG" userId="cd7ccb6b-1f9d-4440-92d1-feee3c6fa24a" providerId="ADAL" clId="{0095F8B0-F3CF-4AB2-BC9A-BB496B9D3D66}" dt="2024-12-11T08:29:15.565" v="8"/>
        <pc:sldMkLst>
          <pc:docMk/>
          <pc:sldMk cId="1261004171" sldId="8649"/>
        </pc:sldMkLst>
        <pc:spChg chg="mod">
          <ac:chgData name="Thomas WONG" userId="cd7ccb6b-1f9d-4440-92d1-feee3c6fa24a" providerId="ADAL" clId="{0095F8B0-F3CF-4AB2-BC9A-BB496B9D3D66}" dt="2024-12-11T08:29:07.998" v="5" actId="20577"/>
          <ac:spMkLst>
            <pc:docMk/>
            <pc:sldMk cId="1261004171" sldId="8649"/>
            <ac:spMk id="5" creationId="{41B43095-C73C-3671-2630-CE1AAE2303AD}"/>
          </ac:spMkLst>
        </pc:spChg>
        <pc:spChg chg="add mod">
          <ac:chgData name="Thomas WONG" userId="cd7ccb6b-1f9d-4440-92d1-feee3c6fa24a" providerId="ADAL" clId="{0095F8B0-F3CF-4AB2-BC9A-BB496B9D3D66}" dt="2024-12-11T08:28:35.318" v="0"/>
          <ac:spMkLst>
            <pc:docMk/>
            <pc:sldMk cId="1261004171" sldId="8649"/>
            <ac:spMk id="10" creationId="{24DA720D-9FEC-2B71-8C5F-5747C46087A8}"/>
          </ac:spMkLst>
        </pc:spChg>
        <pc:spChg chg="add mod">
          <ac:chgData name="Thomas WONG" userId="cd7ccb6b-1f9d-4440-92d1-feee3c6fa24a" providerId="ADAL" clId="{0095F8B0-F3CF-4AB2-BC9A-BB496B9D3D66}" dt="2024-12-11T08:28:35.318" v="0"/>
          <ac:spMkLst>
            <pc:docMk/>
            <pc:sldMk cId="1261004171" sldId="8649"/>
            <ac:spMk id="13" creationId="{ECAECE96-1A36-272C-6ABE-FC72BB77D498}"/>
          </ac:spMkLst>
        </pc:spChg>
        <pc:spChg chg="add mod">
          <ac:chgData name="Thomas WONG" userId="cd7ccb6b-1f9d-4440-92d1-feee3c6fa24a" providerId="ADAL" clId="{0095F8B0-F3CF-4AB2-BC9A-BB496B9D3D66}" dt="2024-12-11T08:28:35.318" v="0"/>
          <ac:spMkLst>
            <pc:docMk/>
            <pc:sldMk cId="1261004171" sldId="8649"/>
            <ac:spMk id="14" creationId="{C0A3C1A4-A69A-4310-6961-CF4052A1757F}"/>
          </ac:spMkLst>
        </pc:spChg>
        <pc:spChg chg="add mod">
          <ac:chgData name="Thomas WONG" userId="cd7ccb6b-1f9d-4440-92d1-feee3c6fa24a" providerId="ADAL" clId="{0095F8B0-F3CF-4AB2-BC9A-BB496B9D3D66}" dt="2024-12-11T08:29:15.565" v="8"/>
          <ac:spMkLst>
            <pc:docMk/>
            <pc:sldMk cId="1261004171" sldId="8649"/>
            <ac:spMk id="16" creationId="{D0025051-7575-0727-F7F5-0FB250B73167}"/>
          </ac:spMkLst>
        </pc:spChg>
        <pc:spChg chg="add mod">
          <ac:chgData name="Thomas WONG" userId="cd7ccb6b-1f9d-4440-92d1-feee3c6fa24a" providerId="ADAL" clId="{0095F8B0-F3CF-4AB2-BC9A-BB496B9D3D66}" dt="2024-12-11T08:29:15.565" v="8"/>
          <ac:spMkLst>
            <pc:docMk/>
            <pc:sldMk cId="1261004171" sldId="8649"/>
            <ac:spMk id="17" creationId="{58DC913B-FF16-A396-6EA3-B65BEC737B1A}"/>
          </ac:spMkLst>
        </pc:spChg>
        <pc:picChg chg="del">
          <ac:chgData name="Thomas WONG" userId="cd7ccb6b-1f9d-4440-92d1-feee3c6fa24a" providerId="ADAL" clId="{0095F8B0-F3CF-4AB2-BC9A-BB496B9D3D66}" dt="2024-12-11T08:29:10.963" v="7" actId="478"/>
          <ac:picMkLst>
            <pc:docMk/>
            <pc:sldMk cId="1261004171" sldId="8649"/>
            <ac:picMk id="11" creationId="{9C7FE2C2-FB41-9765-5129-44A7D68FD7DB}"/>
          </ac:picMkLst>
        </pc:picChg>
        <pc:picChg chg="add mod">
          <ac:chgData name="Thomas WONG" userId="cd7ccb6b-1f9d-4440-92d1-feee3c6fa24a" providerId="ADAL" clId="{0095F8B0-F3CF-4AB2-BC9A-BB496B9D3D66}" dt="2024-12-11T08:28:35.318" v="0"/>
          <ac:picMkLst>
            <pc:docMk/>
            <pc:sldMk cId="1261004171" sldId="8649"/>
            <ac:picMk id="12" creationId="{39DB4552-2909-EC38-42BB-77411A7A528B}"/>
          </ac:picMkLst>
        </pc:picChg>
        <pc:picChg chg="add mod">
          <ac:chgData name="Thomas WONG" userId="cd7ccb6b-1f9d-4440-92d1-feee3c6fa24a" providerId="ADAL" clId="{0095F8B0-F3CF-4AB2-BC9A-BB496B9D3D66}" dt="2024-12-11T08:29:15.565" v="8"/>
          <ac:picMkLst>
            <pc:docMk/>
            <pc:sldMk cId="1261004171" sldId="8649"/>
            <ac:picMk id="15" creationId="{749B82BF-CF05-B907-CCDE-17D9758CEB6F}"/>
          </ac:picMkLst>
        </pc:picChg>
        <pc:picChg chg="del">
          <ac:chgData name="Thomas WONG" userId="cd7ccb6b-1f9d-4440-92d1-feee3c6fa24a" providerId="ADAL" clId="{0095F8B0-F3CF-4AB2-BC9A-BB496B9D3D66}" dt="2024-12-11T08:29:10.513" v="6" actId="478"/>
          <ac:picMkLst>
            <pc:docMk/>
            <pc:sldMk cId="1261004171" sldId="8649"/>
            <ac:picMk id="1026" creationId="{E03AB75E-D3F8-A295-3DCE-2206EEBC7B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61" tIns="48331" rIns="96661" bIns="48331" rtlCol="0"/>
          <a:lstStyle>
            <a:lvl1pPr algn="r">
              <a:defRPr sz="1300"/>
            </a:lvl1pPr>
          </a:lstStyle>
          <a:p>
            <a:fld id="{1882E1D9-A7B8-4DFF-B946-D95F7CCBF6C1}" type="datetimeFigureOut">
              <a:rPr lang="en-US" smtClean="0"/>
              <a:t>12/11/2024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61" tIns="48331" rIns="96661" bIns="48331" rtlCol="0" anchor="b"/>
          <a:lstStyle>
            <a:lvl1pPr algn="r">
              <a:defRPr sz="1300"/>
            </a:lvl1pPr>
          </a:lstStyle>
          <a:p>
            <a:fld id="{80B73EB6-ACDC-445C-BC9C-DBE3D94E914E}" type="slidenum">
              <a:rPr lang="en-US" smtClean="0"/>
              <a:t>‹#›</a:t>
            </a:fld>
            <a:endParaRPr lang="en-US"/>
          </a:p>
        </p:txBody>
      </p:sp>
    </p:spTree>
    <p:extLst>
      <p:ext uri="{BB962C8B-B14F-4D97-AF65-F5344CB8AC3E}">
        <p14:creationId xmlns:p14="http://schemas.microsoft.com/office/powerpoint/2010/main" val="3886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70655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FED9A-01EC-FAA4-23BF-4F8405D19051}"/>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D862E33C-E2BB-9245-EAF1-E853AF63CC8E}"/>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655B9DF-DB83-4F0B-1A4F-3A94BBB96E94}"/>
              </a:ext>
            </a:extLst>
          </p:cNvPr>
          <p:cNvSpPr>
            <a:spLocks noGrp="1"/>
          </p:cNvSpPr>
          <p:nvPr>
            <p:ph type="body" idx="1"/>
          </p:nvPr>
        </p:nvSpPr>
        <p:spPr/>
        <p:txBody>
          <a:bodyPr/>
          <a:lstStyle/>
          <a:p>
            <a:endParaRPr lang="zh-HK" altLang="en-US" dirty="0"/>
          </a:p>
        </p:txBody>
      </p:sp>
      <p:sp>
        <p:nvSpPr>
          <p:cNvPr id="4" name="投影片編號版面配置區 3">
            <a:extLst>
              <a:ext uri="{FF2B5EF4-FFF2-40B4-BE49-F238E27FC236}">
                <a16:creationId xmlns:a16="http://schemas.microsoft.com/office/drawing/2014/main" id="{538313C8-4B14-4E56-4C85-9BA894D4222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79311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5661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8495C-3C40-9E0E-E536-F217B8E349A6}"/>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E96147C4-DE82-2EB0-49FD-5C2844F5889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FD1C762B-4092-2CAB-189D-0A7F513FE777}"/>
              </a:ext>
            </a:extLst>
          </p:cNvPr>
          <p:cNvSpPr>
            <a:spLocks noGrp="1"/>
          </p:cNvSpPr>
          <p:nvPr>
            <p:ph type="body" idx="1"/>
          </p:nvPr>
        </p:nvSpPr>
        <p:spPr/>
        <p:txBody>
          <a:bodyPr/>
          <a:lstStyle/>
          <a:p>
            <a:endParaRPr lang="zh-HK" altLang="en-US" dirty="0"/>
          </a:p>
        </p:txBody>
      </p:sp>
      <p:sp>
        <p:nvSpPr>
          <p:cNvPr id="4" name="投影片編號版面配置區 3">
            <a:extLst>
              <a:ext uri="{FF2B5EF4-FFF2-40B4-BE49-F238E27FC236}">
                <a16:creationId xmlns:a16="http://schemas.microsoft.com/office/drawing/2014/main" id="{7070FB29-F200-DFCD-13A5-C45FEBD44B4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7627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56FD0-2B14-65C4-D7F6-7AE99A5DCEE1}"/>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56EBC136-9364-29B9-922E-2FF00F138E2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ECB74C5-7F07-D036-B516-BF87FF79258C}"/>
              </a:ext>
            </a:extLst>
          </p:cNvPr>
          <p:cNvSpPr>
            <a:spLocks noGrp="1"/>
          </p:cNvSpPr>
          <p:nvPr>
            <p:ph type="body" idx="1"/>
          </p:nvPr>
        </p:nvSpPr>
        <p:spPr/>
        <p:txBody>
          <a:bodyPr/>
          <a:lstStyle/>
          <a:p>
            <a:endParaRPr lang="zh-HK" altLang="en-US" dirty="0"/>
          </a:p>
        </p:txBody>
      </p:sp>
      <p:sp>
        <p:nvSpPr>
          <p:cNvPr id="4" name="投影片編號版面配置區 3">
            <a:extLst>
              <a:ext uri="{FF2B5EF4-FFF2-40B4-BE49-F238E27FC236}">
                <a16:creationId xmlns:a16="http://schemas.microsoft.com/office/drawing/2014/main" id="{1A48AB70-1D33-83A2-A718-E582DE4435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79138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B4DC4-CAB7-26E5-BBCA-0826D412E666}"/>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27D147F8-A22C-144E-6618-CAB2FECADF82}"/>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B4A6C81B-F3E9-E147-0ACF-A733A0EB74A0}"/>
              </a:ext>
            </a:extLst>
          </p:cNvPr>
          <p:cNvSpPr>
            <a:spLocks noGrp="1"/>
          </p:cNvSpPr>
          <p:nvPr>
            <p:ph type="body" idx="1"/>
          </p:nvPr>
        </p:nvSpPr>
        <p:spPr/>
        <p:txBody>
          <a:bodyPr/>
          <a:lstStyle/>
          <a:p>
            <a:endParaRPr lang="zh-HK" altLang="en-US" dirty="0"/>
          </a:p>
        </p:txBody>
      </p:sp>
      <p:sp>
        <p:nvSpPr>
          <p:cNvPr id="4" name="投影片編號版面配置區 3">
            <a:extLst>
              <a:ext uri="{FF2B5EF4-FFF2-40B4-BE49-F238E27FC236}">
                <a16:creationId xmlns:a16="http://schemas.microsoft.com/office/drawing/2014/main" id="{2C6895D6-CA5C-A8C6-033C-FAA5779B34C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19012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4F14-BDE8-BC21-E4DC-FB04932F87AB}"/>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6A2127CF-5385-FAB2-960E-C603BF146786}"/>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098B1B3-81E2-E58E-12D3-5D04E90823F2}"/>
              </a:ext>
            </a:extLst>
          </p:cNvPr>
          <p:cNvSpPr>
            <a:spLocks noGrp="1"/>
          </p:cNvSpPr>
          <p:nvPr>
            <p:ph type="body" idx="1"/>
          </p:nvPr>
        </p:nvSpPr>
        <p:spPr/>
        <p:txBody>
          <a:bodyPr/>
          <a:lstStyle/>
          <a:p>
            <a:endParaRPr lang="zh-HK" altLang="en-US" dirty="0"/>
          </a:p>
        </p:txBody>
      </p:sp>
      <p:sp>
        <p:nvSpPr>
          <p:cNvPr id="4" name="投影片編號版面配置區 3">
            <a:extLst>
              <a:ext uri="{FF2B5EF4-FFF2-40B4-BE49-F238E27FC236}">
                <a16:creationId xmlns:a16="http://schemas.microsoft.com/office/drawing/2014/main" id="{E8601E31-1093-A30A-F7B9-0B3DBAFA271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8148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DCF6A-95DD-C122-0709-A352B6088EFF}"/>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C77F56D0-CC60-B6CE-B947-6889591B97A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9CB8889-5DCF-DD15-5BF7-80F0BC26DC81}"/>
              </a:ext>
            </a:extLst>
          </p:cNvPr>
          <p:cNvSpPr>
            <a:spLocks noGrp="1"/>
          </p:cNvSpPr>
          <p:nvPr>
            <p:ph type="body" idx="1"/>
          </p:nvPr>
        </p:nvSpPr>
        <p:spPr/>
        <p:txBody>
          <a:bodyPr/>
          <a:lstStyle/>
          <a:p>
            <a:endParaRPr lang="zh-HK" altLang="en-US" dirty="0"/>
          </a:p>
        </p:txBody>
      </p:sp>
      <p:sp>
        <p:nvSpPr>
          <p:cNvPr id="4" name="投影片編號版面配置區 3">
            <a:extLst>
              <a:ext uri="{FF2B5EF4-FFF2-40B4-BE49-F238E27FC236}">
                <a16:creationId xmlns:a16="http://schemas.microsoft.com/office/drawing/2014/main" id="{FCDF33CB-C196-1903-2BE0-B0EB84E5D60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00187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95D2-40AC-691B-1A66-AE99DE123F8D}"/>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1FB8313F-18D7-4813-B01F-4528391FA9F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26595AED-80D1-9547-620E-6A726BCA3229}"/>
              </a:ext>
            </a:extLst>
          </p:cNvPr>
          <p:cNvSpPr>
            <a:spLocks noGrp="1"/>
          </p:cNvSpPr>
          <p:nvPr>
            <p:ph type="body" idx="1"/>
          </p:nvPr>
        </p:nvSpPr>
        <p:spPr/>
        <p:txBody>
          <a:bodyPr/>
          <a:lstStyle/>
          <a:p>
            <a:endParaRPr lang="zh-HK" altLang="en-US" dirty="0"/>
          </a:p>
        </p:txBody>
      </p:sp>
      <p:sp>
        <p:nvSpPr>
          <p:cNvPr id="4" name="投影片編號版面配置區 3">
            <a:extLst>
              <a:ext uri="{FF2B5EF4-FFF2-40B4-BE49-F238E27FC236}">
                <a16:creationId xmlns:a16="http://schemas.microsoft.com/office/drawing/2014/main" id="{4D955669-5F77-8819-9A55-DEFE027A8EB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82224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F37998-BF33-447A-A7BE-AEF6DFE447CE}" type="slidenum">
              <a:rPr kumimoji="0" lang="zh-HK"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HK"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97065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375949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62786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622252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3479409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984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9202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80004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56726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55381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5367F-B00B-476E-9C68-A2B0DEFCB43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2457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5367F-B00B-476E-9C68-A2B0DEFCB43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88217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5367F-B00B-476E-9C68-A2B0DEFCB43F}"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138855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DA5367F-B00B-476E-9C68-A2B0DEFCB43F}"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88906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5367F-B00B-476E-9C68-A2B0DEFCB43F}"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40426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5367F-B00B-476E-9C68-A2B0DEFCB43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12244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A5367F-B00B-476E-9C68-A2B0DEFCB43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44887-AF37-4078-AE3C-E01A7DAECFDB}" type="slidenum">
              <a:rPr lang="en-US" smtClean="0"/>
              <a:t>‹#›</a:t>
            </a:fld>
            <a:endParaRPr lang="en-US"/>
          </a:p>
        </p:txBody>
      </p:sp>
    </p:spTree>
    <p:extLst>
      <p:ext uri="{BB962C8B-B14F-4D97-AF65-F5344CB8AC3E}">
        <p14:creationId xmlns:p14="http://schemas.microsoft.com/office/powerpoint/2010/main" val="225322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A5367F-B00B-476E-9C68-A2B0DEFCB43F}" type="datetimeFigureOut">
              <a:rPr lang="en-US" smtClean="0"/>
              <a:t>12/11/2024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E44887-AF37-4078-AE3C-E01A7DAECFDB}" type="slidenum">
              <a:rPr lang="en-US" smtClean="0"/>
              <a:t>‹#›</a:t>
            </a:fld>
            <a:endParaRPr lang="en-US"/>
          </a:p>
        </p:txBody>
      </p:sp>
    </p:spTree>
    <p:extLst>
      <p:ext uri="{BB962C8B-B14F-4D97-AF65-F5344CB8AC3E}">
        <p14:creationId xmlns:p14="http://schemas.microsoft.com/office/powerpoint/2010/main" val="14618605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30" name="Rectangle 29">
            <a:extLst>
              <a:ext uri="{FF2B5EF4-FFF2-40B4-BE49-F238E27FC236}">
                <a16:creationId xmlns:a16="http://schemas.microsoft.com/office/drawing/2014/main" id="{0CE7DE21-D1CB-CD2F-5CAE-768544BA18FC}"/>
              </a:ext>
            </a:extLst>
          </p:cNvPr>
          <p:cNvSpPr/>
          <p:nvPr/>
        </p:nvSpPr>
        <p:spPr>
          <a:xfrm>
            <a:off x="0" y="3047088"/>
            <a:ext cx="12192000" cy="1200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網上直播將於</a:t>
            </a:r>
            <a:r>
              <a:rPr lang="en-US" altLang="zh-TW" sz="3400" b="1" dirty="0">
                <a:solidFill>
                  <a:schemeClr val="tx1">
                    <a:lumMod val="75000"/>
                    <a:lumOff val="25000"/>
                  </a:schemeClr>
                </a:solidFill>
                <a:latin typeface="Microsoft JhengHei" panose="020B0604030504040204" pitchFamily="34" charset="-120"/>
                <a:ea typeface="Microsoft JhengHei" panose="020B0604030504040204" pitchFamily="34" charset="-120"/>
              </a:rPr>
              <a:t>13:05</a:t>
            </a: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開始，敬請期待！​</a:t>
            </a:r>
          </a:p>
        </p:txBody>
      </p:sp>
      <p:sp>
        <p:nvSpPr>
          <p:cNvPr id="2" name="Rectangle 1">
            <a:extLst>
              <a:ext uri="{FF2B5EF4-FFF2-40B4-BE49-F238E27FC236}">
                <a16:creationId xmlns:a16="http://schemas.microsoft.com/office/drawing/2014/main" id="{A6EEAE7B-F2FB-752F-8D95-2B9D58F1EB0F}"/>
              </a:ext>
            </a:extLst>
          </p:cNvPr>
          <p:cNvSpPr/>
          <p:nvPr/>
        </p:nvSpPr>
        <p:spPr>
          <a:xfrm>
            <a:off x="1" y="0"/>
            <a:ext cx="12192000" cy="120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endParaRPr lang="en-HK" altLang="zh-TW" sz="3400" b="1"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lgn="ctr">
              <a:defRPr/>
            </a:pP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3" name="矩形 5">
            <a:extLst>
              <a:ext uri="{FF2B5EF4-FFF2-40B4-BE49-F238E27FC236}">
                <a16:creationId xmlns:a16="http://schemas.microsoft.com/office/drawing/2014/main" id="{F76C6371-8525-55F6-9093-063FB1F12E0F}"/>
              </a:ext>
            </a:extLst>
          </p:cNvPr>
          <p:cNvSpPr/>
          <p:nvPr/>
        </p:nvSpPr>
        <p:spPr>
          <a:xfrm>
            <a:off x="1" y="1207605"/>
            <a:ext cx="12191998"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0944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4B46-4F04-EA32-ED78-5E3DC80255A6}"/>
            </a:ext>
          </a:extLst>
        </p:cNvPr>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3F8D25A-6C17-3F5C-BFE3-9CD6B6F549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a:extLst>
              <a:ext uri="{FF2B5EF4-FFF2-40B4-BE49-F238E27FC236}">
                <a16:creationId xmlns:a16="http://schemas.microsoft.com/office/drawing/2014/main" id="{31B6AC49-DE8C-3CB7-299D-203857EB04EE}"/>
              </a:ext>
            </a:extLst>
          </p:cNvPr>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a:extLst>
              <a:ext uri="{FF2B5EF4-FFF2-40B4-BE49-F238E27FC236}">
                <a16:creationId xmlns:a16="http://schemas.microsoft.com/office/drawing/2014/main" id="{51BD8138-FF12-6E5F-F988-2A6C72EB42E5}"/>
              </a:ext>
            </a:extLst>
          </p:cNvPr>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7" name="Rectangle 16">
            <a:extLst>
              <a:ext uri="{FF2B5EF4-FFF2-40B4-BE49-F238E27FC236}">
                <a16:creationId xmlns:a16="http://schemas.microsoft.com/office/drawing/2014/main" id="{7E0CCB7F-63E3-C38B-627C-949AA520BB0B}"/>
              </a:ext>
            </a:extLst>
          </p:cNvPr>
          <p:cNvSpPr/>
          <p:nvPr/>
        </p:nvSpPr>
        <p:spPr>
          <a:xfrm>
            <a:off x="1" y="0"/>
            <a:ext cx="12192000" cy="120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endParaRPr lang="en-HK" altLang="zh-TW" sz="3400" b="1"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lgn="ctr">
              <a:defRPr/>
            </a:pP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18" name="矩形 5">
            <a:extLst>
              <a:ext uri="{FF2B5EF4-FFF2-40B4-BE49-F238E27FC236}">
                <a16:creationId xmlns:a16="http://schemas.microsoft.com/office/drawing/2014/main" id="{FE51FD1B-2B16-6F92-2516-249E2BB866B3}"/>
              </a:ext>
            </a:extLst>
          </p:cNvPr>
          <p:cNvSpPr/>
          <p:nvPr/>
        </p:nvSpPr>
        <p:spPr>
          <a:xfrm>
            <a:off x="1" y="1207605"/>
            <a:ext cx="12191998"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2" name="Rectangle 1">
            <a:extLst>
              <a:ext uri="{FF2B5EF4-FFF2-40B4-BE49-F238E27FC236}">
                <a16:creationId xmlns:a16="http://schemas.microsoft.com/office/drawing/2014/main" id="{FFD816A3-3709-367E-5537-F15DF624102E}"/>
              </a:ext>
            </a:extLst>
          </p:cNvPr>
          <p:cNvSpPr/>
          <p:nvPr/>
        </p:nvSpPr>
        <p:spPr>
          <a:xfrm>
            <a:off x="4109069" y="2459504"/>
            <a:ext cx="3559242" cy="1938992"/>
          </a:xfrm>
          <a:prstGeom prst="rect">
            <a:avLst/>
          </a:prstGeom>
        </p:spPr>
        <p:txBody>
          <a:bodyPr wrap="square">
            <a:spAutoFit/>
          </a:bodyPr>
          <a:lstStyle/>
          <a:p>
            <a:pPr algn="r">
              <a:spcAft>
                <a:spcPts val="0"/>
              </a:spcAft>
            </a:pPr>
            <a:r>
              <a:rPr lang="zh-TW" altLang="en-US" sz="12000" b="1" dirty="0">
                <a:latin typeface="+mj-ea"/>
                <a:ea typeface="+mj-ea"/>
              </a:rPr>
              <a:t>謝謝</a:t>
            </a:r>
            <a:endParaRPr lang="en-US" sz="12000" b="1" dirty="0">
              <a:latin typeface="+mj-ea"/>
              <a:ea typeface="+mj-ea"/>
            </a:endParaRPr>
          </a:p>
        </p:txBody>
      </p:sp>
    </p:spTree>
    <p:extLst>
      <p:ext uri="{BB962C8B-B14F-4D97-AF65-F5344CB8AC3E}">
        <p14:creationId xmlns:p14="http://schemas.microsoft.com/office/powerpoint/2010/main" val="3949374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4F5C3252-2A79-1293-5773-74E8E42E8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28" y="281051"/>
            <a:ext cx="867252" cy="798519"/>
          </a:xfrm>
          <a:prstGeom prst="rect">
            <a:avLst/>
          </a:prstGeom>
        </p:spPr>
      </p:pic>
      <p:sp>
        <p:nvSpPr>
          <p:cNvPr id="5" name="文字方塊 29">
            <a:extLst>
              <a:ext uri="{FF2B5EF4-FFF2-40B4-BE49-F238E27FC236}">
                <a16:creationId xmlns:a16="http://schemas.microsoft.com/office/drawing/2014/main" id="{CC4BF2DE-9987-DD8E-7342-2C738F87DAEA}"/>
              </a:ext>
            </a:extLst>
          </p:cNvPr>
          <p:cNvSpPr txBox="1">
            <a:spLocks noChangeArrowheads="1"/>
          </p:cNvSpPr>
          <p:nvPr/>
        </p:nvSpPr>
        <p:spPr bwMode="auto">
          <a:xfrm>
            <a:off x="3774984" y="9723"/>
            <a:ext cx="4394041" cy="169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zh-TW" sz="1600" b="1" kern="100">
                <a:effectLst/>
                <a:latin typeface="Microsoft YaHei" panose="020B0503020204020204" pitchFamily="34" charset="-122"/>
                <a:ea typeface="Microsoft YaHei" panose="020B0503020204020204" pitchFamily="34" charset="-122"/>
                <a:cs typeface="Times New Roman" panose="02020603050405020304" pitchFamily="18" charset="0"/>
              </a:rPr>
              <a:t>工業貿易署「工商機構支援基金」撥款資助</a:t>
            </a:r>
            <a:r>
              <a:rPr lang="en-US" sz="1600" b="1" kern="100">
                <a:effectLst/>
                <a:latin typeface="Microsoft YaHei" panose="020B0503020204020204" pitchFamily="34" charset="-122"/>
                <a:ea typeface="Microsoft YaHei" panose="020B0503020204020204" pitchFamily="34" charset="-122"/>
                <a:cs typeface="Times New Roman" panose="02020603050405020304" pitchFamily="18" charset="0"/>
              </a:rPr>
              <a:t>:</a:t>
            </a:r>
            <a:endParaRPr lang="en-GB" sz="1600" kern="10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0" name="文字方塊 13">
            <a:extLst>
              <a:ext uri="{FF2B5EF4-FFF2-40B4-BE49-F238E27FC236}">
                <a16:creationId xmlns:a16="http://schemas.microsoft.com/office/drawing/2014/main" id="{D2296868-B274-F179-2EE7-3CAB01606A28}"/>
              </a:ext>
            </a:extLst>
          </p:cNvPr>
          <p:cNvSpPr txBox="1">
            <a:spLocks noChangeArrowheads="1"/>
          </p:cNvSpPr>
          <p:nvPr/>
        </p:nvSpPr>
        <p:spPr bwMode="auto">
          <a:xfrm>
            <a:off x="9256284" y="0"/>
            <a:ext cx="114109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a:spcBef>
                <a:spcPts val="0"/>
              </a:spcBef>
              <a:spcAft>
                <a:spcPts val="0"/>
              </a:spcAft>
            </a:pPr>
            <a:r>
              <a:rPr lang="zh-TW" sz="1600" b="1" kern="100">
                <a:effectLst/>
                <a:latin typeface="Microsoft YaHei" panose="020B0503020204020204" pitchFamily="34" charset="-122"/>
                <a:ea typeface="Microsoft YaHei" panose="020B0503020204020204" pitchFamily="34" charset="-122"/>
                <a:cs typeface="Times New Roman" panose="02020603050405020304" pitchFamily="18" charset="0"/>
              </a:rPr>
              <a:t>執行機構</a:t>
            </a:r>
            <a:r>
              <a:rPr lang="en-US" sz="1600" b="1" kern="100">
                <a:effectLst/>
                <a:latin typeface="Microsoft YaHei" panose="020B0503020204020204" pitchFamily="34" charset="-122"/>
                <a:ea typeface="Microsoft YaHei" panose="020B0503020204020204" pitchFamily="34" charset="-122"/>
                <a:cs typeface="Times New Roman" panose="02020603050405020304" pitchFamily="18" charset="0"/>
              </a:rPr>
              <a:t>:</a:t>
            </a:r>
            <a:endParaRPr lang="en-GB" sz="1600" kern="10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11" name="Picture 10">
            <a:extLst>
              <a:ext uri="{FF2B5EF4-FFF2-40B4-BE49-F238E27FC236}">
                <a16:creationId xmlns:a16="http://schemas.microsoft.com/office/drawing/2014/main" id="{EB254B80-0E26-A700-DBF0-3154C001F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4984" y="327978"/>
            <a:ext cx="4151212" cy="701164"/>
          </a:xfrm>
          <a:prstGeom prst="rect">
            <a:avLst/>
          </a:prstGeom>
        </p:spPr>
      </p:pic>
      <p:pic>
        <p:nvPicPr>
          <p:cNvPr id="12" name="Picture 11">
            <a:extLst>
              <a:ext uri="{FF2B5EF4-FFF2-40B4-BE49-F238E27FC236}">
                <a16:creationId xmlns:a16="http://schemas.microsoft.com/office/drawing/2014/main" id="{1762E1D8-4D15-4ECC-55A7-D736249F5AF8}"/>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56284" y="392113"/>
            <a:ext cx="1644536" cy="676790"/>
          </a:xfrm>
          <a:prstGeom prst="rect">
            <a:avLst/>
          </a:prstGeom>
        </p:spPr>
      </p:pic>
      <p:sp>
        <p:nvSpPr>
          <p:cNvPr id="15" name="文字方塊 1">
            <a:extLst>
              <a:ext uri="{FF2B5EF4-FFF2-40B4-BE49-F238E27FC236}">
                <a16:creationId xmlns:a16="http://schemas.microsoft.com/office/drawing/2014/main" id="{EA8620EA-4265-68F3-F2AD-2541D6A97CAD}"/>
              </a:ext>
            </a:extLst>
          </p:cNvPr>
          <p:cNvSpPr txBox="1">
            <a:spLocks noChangeArrowheads="1"/>
          </p:cNvSpPr>
          <p:nvPr/>
        </p:nvSpPr>
        <p:spPr bwMode="auto">
          <a:xfrm>
            <a:off x="782728" y="-12295"/>
            <a:ext cx="1304096" cy="220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54000" tIns="45720" rIns="91440" bIns="45720" anchor="t" anchorCtr="0" upright="1">
            <a:noAutofit/>
          </a:bodyPr>
          <a:lstStyle/>
          <a:p>
            <a:pPr marL="0" marR="0">
              <a:spcBef>
                <a:spcPts val="0"/>
              </a:spcBef>
              <a:spcAft>
                <a:spcPts val="0"/>
              </a:spcAft>
            </a:pPr>
            <a:r>
              <a:rPr lang="zh-TW" sz="1600" b="1" kern="100">
                <a:latin typeface="Microsoft YaHei" panose="020B0503020204020204" pitchFamily="34" charset="-122"/>
                <a:ea typeface="Microsoft YaHei" panose="020B0503020204020204" pitchFamily="34" charset="-122"/>
                <a:cs typeface="Arial" panose="020B0604020202020204" pitchFamily="34" charset="0"/>
              </a:rPr>
              <a:t>主辦機構</a:t>
            </a:r>
            <a:r>
              <a:rPr lang="en-US" sz="1600" b="1" kern="100">
                <a:latin typeface="Microsoft YaHei" panose="020B0503020204020204" pitchFamily="34" charset="-122"/>
                <a:ea typeface="Microsoft YaHei" panose="020B0503020204020204" pitchFamily="34" charset="-122"/>
                <a:cs typeface="Arial" panose="020B0604020202020204" pitchFamily="34" charset="0"/>
              </a:rPr>
              <a:t>:</a:t>
            </a:r>
            <a:endParaRPr lang="en-GB" sz="1600" b="1" kern="100">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7" name="Rectangle 16">
            <a:extLst>
              <a:ext uri="{FF2B5EF4-FFF2-40B4-BE49-F238E27FC236}">
                <a16:creationId xmlns:a16="http://schemas.microsoft.com/office/drawing/2014/main" id="{39933E7C-6E3D-B401-D9A1-FEA398DE8F9B}"/>
              </a:ext>
            </a:extLst>
          </p:cNvPr>
          <p:cNvSpPr/>
          <p:nvPr/>
        </p:nvSpPr>
        <p:spPr>
          <a:xfrm>
            <a:off x="309562" y="1177537"/>
            <a:ext cx="11572875" cy="1200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endParaRPr lang="en-HK" altLang="zh-TW" sz="3400" b="1"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algn="ctr">
              <a:defRPr/>
            </a:pPr>
            <a:r>
              <a:rPr lang="zh-TW" altLang="en-US" sz="3400" b="1" dirty="0">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18" name="矩形 5">
            <a:extLst>
              <a:ext uri="{FF2B5EF4-FFF2-40B4-BE49-F238E27FC236}">
                <a16:creationId xmlns:a16="http://schemas.microsoft.com/office/drawing/2014/main" id="{E56C6EA7-5224-3C89-8D94-6FF56EB39DD9}"/>
              </a:ext>
            </a:extLst>
          </p:cNvPr>
          <p:cNvSpPr/>
          <p:nvPr/>
        </p:nvSpPr>
        <p:spPr>
          <a:xfrm>
            <a:off x="309562" y="2385142"/>
            <a:ext cx="1157287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19" name="TextBox 18">
            <a:extLst>
              <a:ext uri="{FF2B5EF4-FFF2-40B4-BE49-F238E27FC236}">
                <a16:creationId xmlns:a16="http://schemas.microsoft.com/office/drawing/2014/main" id="{BE14F0EF-8FB4-7C39-F704-86EF759F0B5C}"/>
              </a:ext>
            </a:extLst>
          </p:cNvPr>
          <p:cNvSpPr txBox="1"/>
          <p:nvPr/>
        </p:nvSpPr>
        <p:spPr>
          <a:xfrm>
            <a:off x="917362" y="6540778"/>
            <a:ext cx="10649069" cy="276999"/>
          </a:xfrm>
          <a:prstGeom prst="rect">
            <a:avLst/>
          </a:prstGeom>
          <a:noFill/>
        </p:spPr>
        <p:txBody>
          <a:bodyPr wrap="none" rtlCol="0">
            <a:spAutoFit/>
          </a:bodyPr>
          <a:lstStyle/>
          <a:p>
            <a:r>
              <a:rPr lang="zh-TW" altLang="en-US" sz="1200" kern="100">
                <a:latin typeface="Microsoft JhengHei" panose="020B0604030504040204" pitchFamily="34" charset="-120"/>
                <a:ea typeface="Microsoft JhengHei" panose="020B0604030504040204" pitchFamily="34" charset="-120"/>
                <a:cs typeface="Times New Roman" panose="02020603050405020304" pitchFamily="18" charset="0"/>
              </a:rPr>
              <a:t>在此刊物上／活動內（或項目小組成員）表達的任何意見、研究成果、結論或建議，並不代表香港特別行政區政府或工商機構支援基金評審委員會的觀點。</a:t>
            </a:r>
          </a:p>
        </p:txBody>
      </p:sp>
      <p:graphicFrame>
        <p:nvGraphicFramePr>
          <p:cNvPr id="20" name="Table 19">
            <a:extLst>
              <a:ext uri="{FF2B5EF4-FFF2-40B4-BE49-F238E27FC236}">
                <a16:creationId xmlns:a16="http://schemas.microsoft.com/office/drawing/2014/main" id="{9E60D047-A0CF-DA7A-C2D6-205B806BE729}"/>
              </a:ext>
            </a:extLst>
          </p:cNvPr>
          <p:cNvGraphicFramePr>
            <a:graphicFrameLocks noGrp="1"/>
          </p:cNvGraphicFramePr>
          <p:nvPr>
            <p:extLst>
              <p:ext uri="{D42A27DB-BD31-4B8C-83A1-F6EECF244321}">
                <p14:modId xmlns:p14="http://schemas.microsoft.com/office/powerpoint/2010/main" val="1296132101"/>
              </p:ext>
            </p:extLst>
          </p:nvPr>
        </p:nvGraphicFramePr>
        <p:xfrm>
          <a:off x="502582" y="2428570"/>
          <a:ext cx="8753702" cy="4023474"/>
        </p:xfrm>
        <a:graphic>
          <a:graphicData uri="http://schemas.openxmlformats.org/drawingml/2006/table">
            <a:tbl>
              <a:tblPr firstRow="1" firstCol="1" bandRow="1">
                <a:tableStyleId>{2A488322-F2BA-4B5B-9748-0D474271808F}</a:tableStyleId>
              </a:tblPr>
              <a:tblGrid>
                <a:gridCol w="1579547">
                  <a:extLst>
                    <a:ext uri="{9D8B030D-6E8A-4147-A177-3AD203B41FA5}">
                      <a16:colId xmlns:a16="http://schemas.microsoft.com/office/drawing/2014/main" val="1257090581"/>
                    </a:ext>
                  </a:extLst>
                </a:gridCol>
                <a:gridCol w="3482502">
                  <a:extLst>
                    <a:ext uri="{9D8B030D-6E8A-4147-A177-3AD203B41FA5}">
                      <a16:colId xmlns:a16="http://schemas.microsoft.com/office/drawing/2014/main" val="401816181"/>
                    </a:ext>
                  </a:extLst>
                </a:gridCol>
                <a:gridCol w="3691653">
                  <a:extLst>
                    <a:ext uri="{9D8B030D-6E8A-4147-A177-3AD203B41FA5}">
                      <a16:colId xmlns:a16="http://schemas.microsoft.com/office/drawing/2014/main" val="1139828052"/>
                    </a:ext>
                  </a:extLst>
                </a:gridCol>
              </a:tblGrid>
              <a:tr h="208823">
                <a:tc>
                  <a:txBody>
                    <a:bodyPr/>
                    <a:lstStyle/>
                    <a:p>
                      <a:pPr algn="ctr">
                        <a:lnSpc>
                          <a:spcPts val="2000"/>
                        </a:lnSpc>
                        <a:spcAft>
                          <a:spcPts val="0"/>
                        </a:spcAft>
                      </a:pPr>
                      <a:r>
                        <a:rPr lang="zh-TW" sz="1200" kern="100" dirty="0">
                          <a:effectLst/>
                        </a:rPr>
                        <a:t>時間</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ts val="2000"/>
                        </a:lnSpc>
                        <a:spcAft>
                          <a:spcPts val="0"/>
                        </a:spcAft>
                      </a:pPr>
                      <a:r>
                        <a:rPr lang="zh-TW" sz="1200" kern="100">
                          <a:effectLst/>
                        </a:rPr>
                        <a:t>內容</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lnSpc>
                          <a:spcPts val="2000"/>
                        </a:lnSpc>
                        <a:spcAft>
                          <a:spcPts val="0"/>
                        </a:spcAft>
                      </a:pPr>
                      <a:r>
                        <a:rPr lang="zh-TW" sz="1200" kern="100" dirty="0">
                          <a:effectLst/>
                        </a:rPr>
                        <a:t>講</a:t>
                      </a:r>
                      <a:r>
                        <a:rPr lang="zh-TW" altLang="en-US" sz="1200" kern="100" dirty="0">
                          <a:effectLst/>
                        </a:rPr>
                        <a:t>者</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608028893"/>
                  </a:ext>
                </a:extLst>
              </a:tr>
              <a:tr h="253604">
                <a:tc>
                  <a:txBody>
                    <a:bodyPr/>
                    <a:lstStyle/>
                    <a:p>
                      <a:pPr algn="ctr">
                        <a:lnSpc>
                          <a:spcPct val="150000"/>
                        </a:lnSpc>
                        <a:spcAft>
                          <a:spcPts val="0"/>
                        </a:spcAft>
                      </a:pPr>
                      <a:r>
                        <a:rPr lang="en-US" sz="1200" kern="100" dirty="0">
                          <a:effectLst/>
                        </a:rPr>
                        <a:t>13:00 – 13:05</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tcPr>
                </a:tc>
                <a:tc gridSpan="2">
                  <a:txBody>
                    <a:bodyPr/>
                    <a:lstStyle/>
                    <a:p>
                      <a:pPr algn="ctr">
                        <a:lnSpc>
                          <a:spcPct val="150000"/>
                        </a:lnSpc>
                        <a:spcAft>
                          <a:spcPts val="0"/>
                        </a:spcAft>
                      </a:pPr>
                      <a:r>
                        <a:rPr lang="zh-TW" altLang="en-US" sz="1200" kern="100">
                          <a:effectLst/>
                        </a:rPr>
                        <a:t>入場登記</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w="25400" cmpd="sng">
                      <a:noFill/>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731245547"/>
                  </a:ext>
                </a:extLst>
              </a:tr>
              <a:tr h="542528">
                <a:tc>
                  <a:txBody>
                    <a:bodyPr/>
                    <a:lstStyle/>
                    <a:p>
                      <a:pPr algn="ctr">
                        <a:lnSpc>
                          <a:spcPct val="150000"/>
                        </a:lnSpc>
                        <a:spcAft>
                          <a:spcPts val="0"/>
                        </a:spcAft>
                      </a:pPr>
                      <a:r>
                        <a:rPr lang="en-US" sz="1200" kern="100" dirty="0">
                          <a:effectLst/>
                        </a:rPr>
                        <a:t>13:05 – 13:25</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「工商機構支援基金」資助項目介紹</a:t>
                      </a:r>
                      <a:endParaRPr lang="en-HK"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香港三維打印協會 會長 </a:t>
                      </a:r>
                      <a:endParaRPr lang="en-HK"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a:lnSpc>
                          <a:spcPct val="150000"/>
                        </a:lnSpc>
                        <a:spcAft>
                          <a:spcPts val="0"/>
                        </a:spcAft>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胡力恒先生 及 管理層成員</a:t>
                      </a:r>
                      <a:endParaRPr lang="en-HK"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4431640"/>
                  </a:ext>
                </a:extLst>
              </a:tr>
              <a:tr h="1120491">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00" dirty="0">
                          <a:effectLst/>
                        </a:rPr>
                        <a:t>13:25– 13:40</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展覽會活動「香港館」詳情及問答環節</a:t>
                      </a: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dirty="0">
                          <a:effectLst/>
                          <a:latin typeface="微軟正黑體" panose="020B0604030504040204" pitchFamily="34" charset="-120"/>
                          <a:ea typeface="+mn-ea"/>
                          <a:cs typeface="Times New Roman" panose="02020603050405020304" pitchFamily="18" charset="0"/>
                        </a:rPr>
                        <a:t>香港生產力促進局 機械人及人工智能部</a:t>
                      </a:r>
                      <a:endParaRPr lang="en-HK" altLang="zh-TW" sz="1200" kern="100" dirty="0">
                        <a:effectLst/>
                        <a:latin typeface="微軟正黑體" panose="020B0604030504040204" pitchFamily="34" charset="-12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dirty="0">
                          <a:effectLst/>
                          <a:latin typeface="微軟正黑體" panose="020B0604030504040204" pitchFamily="34" charset="-120"/>
                          <a:ea typeface="+mn-ea"/>
                          <a:cs typeface="Times New Roman" panose="02020603050405020304" pitchFamily="18" charset="0"/>
                        </a:rPr>
                        <a:t>總經理                馮國輝先生</a:t>
                      </a: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dirty="0">
                          <a:effectLst/>
                          <a:latin typeface="微軟正黑體" panose="020B0604030504040204" pitchFamily="34" charset="-120"/>
                          <a:ea typeface="+mn-ea"/>
                          <a:cs typeface="Times New Roman" panose="02020603050405020304" pitchFamily="18" charset="0"/>
                        </a:rPr>
                        <a:t>香港生產力促進局 特種製造技術部</a:t>
                      </a:r>
                      <a:endParaRPr lang="en-HK" altLang="zh-TW" sz="1200" kern="100" dirty="0">
                        <a:effectLst/>
                        <a:latin typeface="微軟正黑體" panose="020B0604030504040204" pitchFamily="34" charset="-12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1200" kern="100" dirty="0">
                          <a:effectLst/>
                          <a:latin typeface="微軟正黑體" panose="020B0604030504040204" pitchFamily="34" charset="-120"/>
                          <a:ea typeface="+mn-ea"/>
                          <a:cs typeface="Times New Roman" panose="02020603050405020304" pitchFamily="18" charset="0"/>
                        </a:rPr>
                        <a:t>助理首席顧問       盧維先生</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58512698"/>
                  </a:ext>
                </a:extLst>
              </a:tr>
              <a:tr h="542586">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sz="1200" kern="100" dirty="0">
                          <a:effectLst/>
                        </a:rPr>
                        <a:t>13:40 – 14:30</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kern="100" dirty="0">
                          <a:effectLst/>
                        </a:rPr>
                        <a:t>哈薩克斯坦醫療、牙科等高增值市場現況及發展機會</a:t>
                      </a:r>
                      <a:endParaRPr lang="en-HK"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dirty="0">
                          <a:effectLst/>
                        </a:rPr>
                        <a:t>科能三維科技（醫療）有限公司</a:t>
                      </a:r>
                      <a:endParaRPr lang="en-HK" altLang="zh-TW" sz="1200" kern="100" dirty="0">
                        <a:effectLst/>
                      </a:endParaRPr>
                    </a:p>
                    <a:p>
                      <a:pPr algn="l">
                        <a:lnSpc>
                          <a:spcPct val="150000"/>
                        </a:lnSpc>
                        <a:spcAft>
                          <a:spcPts val="0"/>
                        </a:spcAft>
                      </a:pPr>
                      <a:r>
                        <a:rPr lang="zh-TW" altLang="en-US" sz="1200" kern="100" dirty="0">
                          <a:effectLst/>
                        </a:rPr>
                        <a:t>創辦人及行政總裁 丘榮豐先生</a:t>
                      </a:r>
                      <a:endParaRPr lang="en-HK" sz="1600" dirty="0"/>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5761965"/>
                  </a:ext>
                </a:extLst>
              </a:tr>
              <a:tr h="253604">
                <a:tc>
                  <a:txBody>
                    <a:bodyPr/>
                    <a:lstStyle/>
                    <a:p>
                      <a:pPr algn="ctr">
                        <a:lnSpc>
                          <a:spcPct val="150000"/>
                        </a:lnSpc>
                        <a:spcAft>
                          <a:spcPts val="0"/>
                        </a:spcAft>
                      </a:pPr>
                      <a:r>
                        <a:rPr lang="en-US" sz="1200" kern="100" dirty="0">
                          <a:effectLst/>
                        </a:rPr>
                        <a:t>14:30 – 14:35</a:t>
                      </a:r>
                      <a:endPar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gridSpan="2">
                  <a:txBody>
                    <a:bodyPr/>
                    <a:lstStyle/>
                    <a:p>
                      <a:pPr algn="ctr">
                        <a:lnSpc>
                          <a:spcPct val="150000"/>
                        </a:lnSpc>
                        <a:spcAft>
                          <a:spcPts val="0"/>
                        </a:spcAft>
                      </a:pPr>
                      <a:r>
                        <a:rPr lang="zh-TW" altLang="en-US" sz="1200" kern="100">
                          <a:effectLst/>
                        </a:rPr>
                        <a:t>小休</a:t>
                      </a:r>
                      <a:endParaRPr lang="en-US" sz="12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551869310"/>
                  </a:ext>
                </a:extLst>
              </a:tr>
              <a:tr h="542586">
                <a:tc>
                  <a:txBody>
                    <a:bodyPr/>
                    <a:lstStyle/>
                    <a:p>
                      <a:pPr algn="ctr"/>
                      <a:r>
                        <a:rPr lang="en-HK" sz="1200" dirty="0"/>
                        <a:t>14:35 – 15:25</a:t>
                      </a:r>
                    </a:p>
                  </a:txBody>
                  <a:tcPr anchor="ctr">
                    <a:lnT>
                      <a:noFill/>
                    </a:lnT>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kern="100">
                          <a:effectLst/>
                          <a:latin typeface="微軟正黑體" panose="020B0604030504040204" pitchFamily="34" charset="-120"/>
                          <a:ea typeface="+mn-ea"/>
                          <a:cs typeface="Times New Roman" panose="02020603050405020304" pitchFamily="18" charset="0"/>
                        </a:rPr>
                        <a:t>中國新能源汽車、消費電子與醫療產業</a:t>
                      </a:r>
                      <a:r>
                        <a:rPr lang="en-US" altLang="zh-TW" sz="1200" kern="100">
                          <a:effectLst/>
                          <a:latin typeface="微軟正黑體" panose="020B0604030504040204" pitchFamily="34" charset="-120"/>
                          <a:ea typeface="+mn-ea"/>
                          <a:cs typeface="Times New Roman" panose="02020603050405020304" pitchFamily="18" charset="0"/>
                        </a:rPr>
                        <a:t>3D</a:t>
                      </a:r>
                      <a:r>
                        <a:rPr lang="zh-TW" altLang="en-US" sz="1200" kern="100">
                          <a:effectLst/>
                          <a:latin typeface="微軟正黑體" panose="020B0604030504040204" pitchFamily="34" charset="-120"/>
                          <a:ea typeface="+mn-ea"/>
                          <a:cs typeface="Times New Roman" panose="02020603050405020304" pitchFamily="18" charset="0"/>
                        </a:rPr>
                        <a:t>列印應用與發展趨勢分享</a:t>
                      </a:r>
                    </a:p>
                  </a:txBody>
                  <a:tcPr marL="68580" marR="68580" marT="0" marB="0" anchor="ctr">
                    <a:lnR>
                      <a:noFill/>
                    </a:lnR>
                    <a:lnT>
                      <a:noFill/>
                    </a:lnT>
                    <a:lnB w="25400" cmpd="sng">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dirty="0">
                          <a:effectLst/>
                        </a:rPr>
                        <a:t>廣州光亞法蘭克福展覽有限公司</a:t>
                      </a:r>
                      <a:endParaRPr lang="en-HK" altLang="zh-TW" sz="1200" kern="100" dirty="0">
                        <a:effectLst/>
                      </a:endParaRPr>
                    </a:p>
                    <a:p>
                      <a:pPr algn="l">
                        <a:lnSpc>
                          <a:spcPct val="150000"/>
                        </a:lnSpc>
                        <a:spcAft>
                          <a:spcPts val="0"/>
                        </a:spcAft>
                      </a:pPr>
                      <a:r>
                        <a:rPr lang="zh-TW" altLang="en-US" sz="1200" kern="100" dirty="0">
                          <a:effectLst/>
                        </a:rPr>
                        <a:t>項目經理 黃熙先生</a:t>
                      </a:r>
                    </a:p>
                  </a:txBody>
                  <a:tcPr marL="68580" marR="68580"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92395988"/>
                  </a:ext>
                </a:extLst>
              </a:tr>
              <a:tr h="5425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HK" sz="1200"/>
                        <a:t>15:25 </a:t>
                      </a:r>
                      <a:r>
                        <a:rPr lang="en-HK" sz="1200" dirty="0"/>
                        <a:t>– 16:00</a:t>
                      </a:r>
                    </a:p>
                  </a:txBody>
                  <a:tcPr anchor="ctr">
                    <a:lnR>
                      <a:noFill/>
                    </a:lnR>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TW" altLang="en-US" sz="1200" kern="100">
                          <a:effectLst/>
                        </a:rPr>
                        <a:t>中國內地三維打印服務現狀</a:t>
                      </a:r>
                      <a:endParaRPr lang="en-HK" altLang="zh-TW" sz="1200" kern="100">
                        <a:effectLst/>
                      </a:endParaRPr>
                    </a:p>
                  </a:txBody>
                  <a:tcPr marL="68580" marR="68580" marT="0"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l">
                        <a:lnSpc>
                          <a:spcPct val="150000"/>
                        </a:lnSpc>
                        <a:spcAft>
                          <a:spcPts val="0"/>
                        </a:spcAft>
                      </a:pPr>
                      <a:r>
                        <a:rPr lang="zh-TW" altLang="en-US" sz="1200" kern="100" dirty="0">
                          <a:effectLst/>
                        </a:rPr>
                        <a:t>南極熊</a:t>
                      </a:r>
                      <a:r>
                        <a:rPr lang="en-US" altLang="zh-TW" sz="1200" kern="100" dirty="0">
                          <a:effectLst/>
                        </a:rPr>
                        <a:t>3D</a:t>
                      </a:r>
                      <a:r>
                        <a:rPr lang="zh-TW" altLang="en-US" sz="1200" kern="100" dirty="0">
                          <a:effectLst/>
                        </a:rPr>
                        <a:t>打印網</a:t>
                      </a:r>
                      <a:endParaRPr lang="en-HK" altLang="zh-TW" sz="1200" kern="100" dirty="0">
                        <a:effectLst/>
                      </a:endParaRPr>
                    </a:p>
                    <a:p>
                      <a:pPr algn="l">
                        <a:lnSpc>
                          <a:spcPct val="150000"/>
                        </a:lnSpc>
                        <a:spcAft>
                          <a:spcPts val="0"/>
                        </a:spcAft>
                      </a:pPr>
                      <a:r>
                        <a:rPr lang="zh-TW" altLang="en-US" sz="1200" kern="100" dirty="0">
                          <a:effectLst/>
                        </a:rPr>
                        <a:t>創始人兼總經理黎海雄先生 </a:t>
                      </a:r>
                    </a:p>
                  </a:txBody>
                  <a:tcPr marL="68580" marR="68580" marT="0"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987889869"/>
                  </a:ext>
                </a:extLst>
              </a:tr>
            </a:tbl>
          </a:graphicData>
        </a:graphic>
      </p:graphicFrame>
      <p:sp>
        <p:nvSpPr>
          <p:cNvPr id="22" name="Rectangle 21">
            <a:extLst>
              <a:ext uri="{FF2B5EF4-FFF2-40B4-BE49-F238E27FC236}">
                <a16:creationId xmlns:a16="http://schemas.microsoft.com/office/drawing/2014/main" id="{07CD5FAA-46A8-FAD4-4BD3-74BB57D6D144}"/>
              </a:ext>
            </a:extLst>
          </p:cNvPr>
          <p:cNvSpPr/>
          <p:nvPr/>
        </p:nvSpPr>
        <p:spPr>
          <a:xfrm>
            <a:off x="9171253" y="4811488"/>
            <a:ext cx="2890513" cy="94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1CF1172-4ED4-7B2D-0236-57D12B36D547}"/>
              </a:ext>
            </a:extLst>
          </p:cNvPr>
          <p:cNvSpPr/>
          <p:nvPr/>
        </p:nvSpPr>
        <p:spPr>
          <a:xfrm>
            <a:off x="9720984" y="4886990"/>
            <a:ext cx="2340782" cy="769441"/>
          </a:xfrm>
          <a:prstGeom prst="rect">
            <a:avLst/>
          </a:prstGeom>
          <a:ln>
            <a:noFill/>
          </a:ln>
        </p:spPr>
        <p:txBody>
          <a:bodyPr wrap="square">
            <a:spAutoFit/>
          </a:bodyPr>
          <a:lstStyle/>
          <a:p>
            <a:pPr algn="ctr"/>
            <a:r>
              <a:rPr lang="en-US" altLang="zh-TW" sz="2200">
                <a:solidFill>
                  <a:schemeClr val="dk1"/>
                </a:solidFill>
              </a:rPr>
              <a:t>2024</a:t>
            </a:r>
            <a:r>
              <a:rPr lang="zh-TW" altLang="en-US" sz="2200">
                <a:solidFill>
                  <a:schemeClr val="dk1"/>
                </a:solidFill>
              </a:rPr>
              <a:t>年</a:t>
            </a:r>
            <a:r>
              <a:rPr lang="en-HK" altLang="zh-TW" sz="2200">
                <a:solidFill>
                  <a:schemeClr val="dk1"/>
                </a:solidFill>
              </a:rPr>
              <a:t>12</a:t>
            </a:r>
            <a:r>
              <a:rPr lang="zh-TW" altLang="en-US" sz="2200">
                <a:solidFill>
                  <a:schemeClr val="dk1"/>
                </a:solidFill>
              </a:rPr>
              <a:t>月</a:t>
            </a:r>
            <a:r>
              <a:rPr lang="en-HK" altLang="zh-TW" sz="2200">
                <a:solidFill>
                  <a:schemeClr val="dk1"/>
                </a:solidFill>
              </a:rPr>
              <a:t>13</a:t>
            </a:r>
            <a:r>
              <a:rPr lang="zh-TW" altLang="en-US" sz="2200">
                <a:solidFill>
                  <a:schemeClr val="dk1"/>
                </a:solidFill>
              </a:rPr>
              <a:t>日</a:t>
            </a:r>
            <a:br>
              <a:rPr lang="en-US" sz="2200">
                <a:solidFill>
                  <a:schemeClr val="dk1"/>
                </a:solidFill>
              </a:rPr>
            </a:br>
            <a:r>
              <a:rPr lang="en-US" sz="2200">
                <a:solidFill>
                  <a:schemeClr val="dk1"/>
                </a:solidFill>
              </a:rPr>
              <a:t>13:00-16:00</a:t>
            </a:r>
            <a:endParaRPr lang="en-US" sz="2200"/>
          </a:p>
        </p:txBody>
      </p:sp>
      <p:pic>
        <p:nvPicPr>
          <p:cNvPr id="24" name="Picture 12">
            <a:extLst>
              <a:ext uri="{FF2B5EF4-FFF2-40B4-BE49-F238E27FC236}">
                <a16:creationId xmlns:a16="http://schemas.microsoft.com/office/drawing/2014/main" id="{DFAD199D-9F71-9D69-2366-AB1FE1B25DFA}"/>
              </a:ext>
            </a:extLst>
          </p:cNvPr>
          <p:cNvPicPr>
            <a:picLocks noChangeAspect="1"/>
          </p:cNvPicPr>
          <p:nvPr/>
        </p:nvPicPr>
        <p:blipFill rotWithShape="1">
          <a:blip r:embed="rId6"/>
          <a:srcRect l="15462" t="-4855" r="19534" b="975"/>
          <a:stretch/>
        </p:blipFill>
        <p:spPr>
          <a:xfrm>
            <a:off x="9196767" y="4902218"/>
            <a:ext cx="649689" cy="394342"/>
          </a:xfrm>
          <a:prstGeom prst="rect">
            <a:avLst/>
          </a:prstGeom>
          <a:ln>
            <a:noFill/>
          </a:ln>
        </p:spPr>
      </p:pic>
    </p:spTree>
    <p:extLst>
      <p:ext uri="{BB962C8B-B14F-4D97-AF65-F5344CB8AC3E}">
        <p14:creationId xmlns:p14="http://schemas.microsoft.com/office/powerpoint/2010/main" val="47830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FE9E-3312-33EE-7016-1118E387C36C}"/>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D6B6011F-89B1-E76E-7D4A-FBA49E4C8FC1}"/>
              </a:ext>
            </a:extLst>
          </p:cNvPr>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a:extLst>
              <a:ext uri="{FF2B5EF4-FFF2-40B4-BE49-F238E27FC236}">
                <a16:creationId xmlns:a16="http://schemas.microsoft.com/office/drawing/2014/main" id="{74847121-9B53-1577-7759-6963C747FD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a:extLst>
              <a:ext uri="{FF2B5EF4-FFF2-40B4-BE49-F238E27FC236}">
                <a16:creationId xmlns:a16="http://schemas.microsoft.com/office/drawing/2014/main" id="{D1E5E57C-03E2-13F7-8449-5C69F034491E}"/>
              </a:ext>
            </a:extLst>
          </p:cNvPr>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a:extLst>
              <a:ext uri="{FF2B5EF4-FFF2-40B4-BE49-F238E27FC236}">
                <a16:creationId xmlns:a16="http://schemas.microsoft.com/office/drawing/2014/main" id="{4075C061-3B67-39BE-4321-C2DF1BDCF4C9}"/>
              </a:ext>
            </a:extLst>
          </p:cNvPr>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D568FADE-1286-FABB-D94A-642DDE0D4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23" y="258483"/>
            <a:ext cx="867252" cy="798519"/>
          </a:xfrm>
          <a:prstGeom prst="rect">
            <a:avLst/>
          </a:prstGeom>
        </p:spPr>
      </p:pic>
      <p:sp>
        <p:nvSpPr>
          <p:cNvPr id="2" name="Rectangle 14">
            <a:extLst>
              <a:ext uri="{FF2B5EF4-FFF2-40B4-BE49-F238E27FC236}">
                <a16:creationId xmlns:a16="http://schemas.microsoft.com/office/drawing/2014/main" id="{08E2542E-5CAE-6895-A840-A66E978C9484}"/>
              </a:ext>
            </a:extLst>
          </p:cNvPr>
          <p:cNvSpPr/>
          <p:nvPr/>
        </p:nvSpPr>
        <p:spPr>
          <a:xfrm>
            <a:off x="6928700" y="294777"/>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4D1F086B-FCDB-CB4A-2DC0-6EC3CD023913}"/>
              </a:ext>
            </a:extLst>
          </p:cNvPr>
          <p:cNvSpPr/>
          <p:nvPr/>
        </p:nvSpPr>
        <p:spPr>
          <a:xfrm flipV="1">
            <a:off x="6995303" y="294777"/>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AEA172B5-86BD-F455-A540-BC5AB5229562}"/>
              </a:ext>
            </a:extLst>
          </p:cNvPr>
          <p:cNvSpPr/>
          <p:nvPr/>
        </p:nvSpPr>
        <p:spPr>
          <a:xfrm flipV="1">
            <a:off x="6995303" y="1011283"/>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5" name="TextBox 15">
            <a:extLst>
              <a:ext uri="{FF2B5EF4-FFF2-40B4-BE49-F238E27FC236}">
                <a16:creationId xmlns:a16="http://schemas.microsoft.com/office/drawing/2014/main" id="{6E871F91-E72D-2F84-C209-99B8E8F3E366}"/>
              </a:ext>
            </a:extLst>
          </p:cNvPr>
          <p:cNvSpPr txBox="1"/>
          <p:nvPr/>
        </p:nvSpPr>
        <p:spPr>
          <a:xfrm>
            <a:off x="776223" y="1374346"/>
            <a:ext cx="6219080" cy="4154984"/>
          </a:xfrm>
          <a:prstGeom prst="rect">
            <a:avLst/>
          </a:prstGeom>
          <a:noFill/>
        </p:spPr>
        <p:txBody>
          <a:bodyPr wrap="square" rtlCol="0">
            <a:spAutoFit/>
          </a:bodyPr>
          <a:lstStyle/>
          <a:p>
            <a:pPr algn="just"/>
            <a:r>
              <a:rPr lang="zh-TW" altLang="en-US" sz="2400" b="1" u="sng" dirty="0">
                <a:latin typeface="+mn-ea"/>
              </a:rPr>
              <a:t>設立兩個「香港館」</a:t>
            </a:r>
            <a:endParaRPr lang="en-US" altLang="zh-TW" sz="2000" dirty="0">
              <a:latin typeface="+mn-ea"/>
            </a:endParaRPr>
          </a:p>
          <a:p>
            <a:pPr marL="342900" indent="-342900">
              <a:buFont typeface="Wingdings" panose="05000000000000000000" pitchFamily="2" charset="2"/>
              <a:buChar char="Ø"/>
            </a:pPr>
            <a:r>
              <a:rPr lang="en-HK" altLang="zh-TW" sz="2000" dirty="0">
                <a:latin typeface="+mn-ea"/>
              </a:rPr>
              <a:t>The International Dental Exhibition KAZDENTEXPO (</a:t>
            </a:r>
            <a:r>
              <a:rPr lang="zh-TW" altLang="en-US" sz="2000" dirty="0">
                <a:latin typeface="+mn-ea"/>
              </a:rPr>
              <a:t>展會日子</a:t>
            </a:r>
            <a:r>
              <a:rPr lang="en-US" altLang="zh-TW" sz="2000" dirty="0">
                <a:latin typeface="+mn-ea"/>
              </a:rPr>
              <a:t>: 2025</a:t>
            </a:r>
            <a:r>
              <a:rPr lang="zh-TW" altLang="en-US" sz="2000" dirty="0">
                <a:latin typeface="+mn-ea"/>
              </a:rPr>
              <a:t>年 </a:t>
            </a:r>
            <a:r>
              <a:rPr lang="en-US" altLang="zh-TW" sz="2000" dirty="0">
                <a:latin typeface="+mn-ea"/>
              </a:rPr>
              <a:t>5</a:t>
            </a:r>
            <a:r>
              <a:rPr lang="zh-TW" altLang="en-US" sz="2000" dirty="0">
                <a:latin typeface="+mn-ea"/>
              </a:rPr>
              <a:t>月</a:t>
            </a:r>
            <a:r>
              <a:rPr lang="en-US" altLang="zh-TW" sz="2000" dirty="0">
                <a:latin typeface="+mn-ea"/>
              </a:rPr>
              <a:t>12-14</a:t>
            </a:r>
            <a:r>
              <a:rPr lang="zh-TW" altLang="en-US" sz="2000" dirty="0">
                <a:latin typeface="+mn-ea"/>
              </a:rPr>
              <a:t>日</a:t>
            </a:r>
            <a:r>
              <a:rPr lang="en-HK" altLang="zh-TW" sz="2000" dirty="0">
                <a:latin typeface="+mn-ea"/>
              </a:rPr>
              <a:t>)</a:t>
            </a:r>
          </a:p>
          <a:p>
            <a:pPr marL="800100" lvl="1" indent="-342900" algn="just">
              <a:buFont typeface="Wingdings" panose="05000000000000000000" pitchFamily="2" charset="2"/>
              <a:buChar char="§"/>
            </a:pPr>
            <a:r>
              <a:rPr lang="en-HK" altLang="zh-TW" sz="2000" dirty="0">
                <a:latin typeface="+mn-ea"/>
              </a:rPr>
              <a:t>ALMATY, </a:t>
            </a:r>
            <a:r>
              <a:rPr lang="en-HK" altLang="zh-TW" sz="2000" dirty="0" err="1">
                <a:latin typeface="+mn-ea"/>
              </a:rPr>
              <a:t>Atakent</a:t>
            </a:r>
            <a:r>
              <a:rPr lang="en-HK" altLang="zh-TW" sz="2000" dirty="0">
                <a:latin typeface="+mn-ea"/>
              </a:rPr>
              <a:t> International Exhibition Centre 	</a:t>
            </a:r>
            <a:r>
              <a:rPr lang="zh-TW" altLang="en-US" sz="2000" dirty="0">
                <a:latin typeface="+mn-ea"/>
              </a:rPr>
              <a:t>展會日子</a:t>
            </a:r>
            <a:r>
              <a:rPr lang="en-HK" altLang="zh-TW" sz="2000" dirty="0">
                <a:latin typeface="+mn-ea"/>
              </a:rPr>
              <a:t>: 2025</a:t>
            </a:r>
            <a:r>
              <a:rPr lang="zh-TW" altLang="en-US" sz="2000" dirty="0">
                <a:latin typeface="+mn-ea"/>
              </a:rPr>
              <a:t>年 </a:t>
            </a:r>
            <a:r>
              <a:rPr lang="en-HK" altLang="zh-TW" sz="2000" dirty="0">
                <a:latin typeface="+mn-ea"/>
              </a:rPr>
              <a:t>5</a:t>
            </a:r>
            <a:r>
              <a:rPr lang="zh-TW" altLang="en-US" sz="2000" dirty="0">
                <a:latin typeface="+mn-ea"/>
              </a:rPr>
              <a:t>月</a:t>
            </a:r>
            <a:r>
              <a:rPr lang="en-HK" altLang="zh-TW" sz="2000" dirty="0">
                <a:latin typeface="+mn-ea"/>
              </a:rPr>
              <a:t>12-14</a:t>
            </a:r>
            <a:r>
              <a:rPr lang="zh-TW" altLang="en-US" sz="2000" dirty="0">
                <a:latin typeface="+mn-ea"/>
              </a:rPr>
              <a:t>日</a:t>
            </a:r>
            <a:endParaRPr lang="en-HK" altLang="zh-TW" sz="2000" dirty="0">
              <a:latin typeface="+mn-ea"/>
            </a:endParaRPr>
          </a:p>
          <a:p>
            <a:pPr marL="800100" lvl="1" indent="-342900" algn="just">
              <a:buFont typeface="Wingdings" panose="05000000000000000000" pitchFamily="2" charset="2"/>
              <a:buChar char="§"/>
            </a:pPr>
            <a:r>
              <a:rPr lang="zh-TW" altLang="en-US" sz="2000" dirty="0">
                <a:latin typeface="+mn-ea"/>
              </a:rPr>
              <a:t>展位面積：</a:t>
            </a:r>
            <a:r>
              <a:rPr lang="en-HK" altLang="zh-TW" sz="2000" dirty="0">
                <a:latin typeface="+mn-ea"/>
              </a:rPr>
              <a:t>150 </a:t>
            </a:r>
            <a:r>
              <a:rPr lang="zh-TW" altLang="en-US" sz="2000" dirty="0">
                <a:latin typeface="+mn-ea"/>
              </a:rPr>
              <a:t>平方米</a:t>
            </a:r>
            <a:endParaRPr lang="en-HK" altLang="zh-TW" sz="2000" dirty="0">
              <a:latin typeface="+mn-ea"/>
            </a:endParaRPr>
          </a:p>
          <a:p>
            <a:pPr marL="800100" lvl="1" indent="-342900" algn="just">
              <a:buFont typeface="Wingdings" panose="05000000000000000000" pitchFamily="2" charset="2"/>
              <a:buChar char="§"/>
            </a:pPr>
            <a:endParaRPr lang="zh-TW" altLang="en-US" sz="2000" dirty="0">
              <a:latin typeface="+mn-ea"/>
            </a:endParaRPr>
          </a:p>
          <a:p>
            <a:pPr marL="342900" indent="-342900" algn="just">
              <a:buFont typeface="Wingdings" panose="05000000000000000000" pitchFamily="2" charset="2"/>
              <a:buChar char="Ø"/>
            </a:pPr>
            <a:r>
              <a:rPr lang="en-HK" altLang="zh-TW" sz="2000" dirty="0" err="1">
                <a:latin typeface="+mn-ea"/>
              </a:rPr>
              <a:t>Formnext</a:t>
            </a:r>
            <a:r>
              <a:rPr lang="en-HK" altLang="zh-TW" sz="2000" dirty="0">
                <a:latin typeface="+mn-ea"/>
              </a:rPr>
              <a:t> Asia Shenzhen</a:t>
            </a:r>
          </a:p>
          <a:p>
            <a:pPr marL="800100" lvl="1" indent="-342900" algn="just">
              <a:buFont typeface="Wingdings" panose="05000000000000000000" pitchFamily="2" charset="2"/>
              <a:buChar char="§"/>
            </a:pPr>
            <a:r>
              <a:rPr lang="en-HK" altLang="zh-TW" sz="2000" dirty="0">
                <a:latin typeface="+mn-ea"/>
              </a:rPr>
              <a:t>Shenzhen World Exhibition and Convention </a:t>
            </a:r>
            <a:r>
              <a:rPr lang="en-HK" altLang="zh-TW" sz="2000" dirty="0" err="1">
                <a:latin typeface="+mn-ea"/>
              </a:rPr>
              <a:t>Center</a:t>
            </a:r>
            <a:endParaRPr lang="en-HK" altLang="zh-TW" sz="2000" dirty="0">
              <a:latin typeface="+mn-ea"/>
            </a:endParaRPr>
          </a:p>
          <a:p>
            <a:pPr lvl="1" algn="just"/>
            <a:r>
              <a:rPr lang="en-HK" altLang="zh-TW" sz="2000" dirty="0">
                <a:latin typeface="+mn-ea"/>
              </a:rPr>
              <a:t>      </a:t>
            </a:r>
            <a:r>
              <a:rPr lang="zh-TW" altLang="en-US" sz="2000" dirty="0">
                <a:latin typeface="+mn-ea"/>
              </a:rPr>
              <a:t>展會日子</a:t>
            </a:r>
            <a:r>
              <a:rPr lang="en-HK" altLang="zh-TW" sz="2000" dirty="0">
                <a:latin typeface="+mn-ea"/>
              </a:rPr>
              <a:t>: 2025</a:t>
            </a:r>
            <a:r>
              <a:rPr lang="zh-TW" altLang="en-US" sz="2000" dirty="0">
                <a:latin typeface="+mn-ea"/>
              </a:rPr>
              <a:t>年 </a:t>
            </a:r>
            <a:r>
              <a:rPr lang="en-HK" altLang="zh-TW" sz="2000" dirty="0">
                <a:latin typeface="+mn-ea"/>
              </a:rPr>
              <a:t>8</a:t>
            </a:r>
            <a:r>
              <a:rPr lang="zh-TW" altLang="en-US" sz="2000" dirty="0">
                <a:latin typeface="+mn-ea"/>
              </a:rPr>
              <a:t>月</a:t>
            </a:r>
            <a:r>
              <a:rPr lang="en-HK" altLang="zh-TW" sz="2000" dirty="0">
                <a:latin typeface="+mn-ea"/>
              </a:rPr>
              <a:t>26-28</a:t>
            </a:r>
            <a:r>
              <a:rPr lang="zh-TW" altLang="en-US" sz="2000" dirty="0">
                <a:latin typeface="+mn-ea"/>
              </a:rPr>
              <a:t>日</a:t>
            </a:r>
            <a:endParaRPr lang="en-HK" altLang="zh-TW" sz="2000" dirty="0">
              <a:latin typeface="+mn-ea"/>
            </a:endParaRPr>
          </a:p>
          <a:p>
            <a:pPr marL="800100" lvl="1" indent="-342900" algn="just">
              <a:buFont typeface="Wingdings" panose="05000000000000000000" pitchFamily="2" charset="2"/>
              <a:buChar char="§"/>
            </a:pPr>
            <a:r>
              <a:rPr lang="zh-TW" altLang="en-US" sz="2000" dirty="0">
                <a:latin typeface="+mn-ea"/>
              </a:rPr>
              <a:t>展位面積：</a:t>
            </a:r>
            <a:r>
              <a:rPr lang="en-HK" altLang="zh-TW" sz="2000" dirty="0">
                <a:latin typeface="+mn-ea"/>
              </a:rPr>
              <a:t>200 </a:t>
            </a:r>
            <a:r>
              <a:rPr lang="zh-TW" altLang="en-US" sz="2000" dirty="0">
                <a:latin typeface="+mn-ea"/>
              </a:rPr>
              <a:t>平方米</a:t>
            </a:r>
            <a:endParaRPr lang="en-HK" altLang="zh-TW" sz="2000" dirty="0">
              <a:latin typeface="+mn-ea"/>
            </a:endParaRPr>
          </a:p>
          <a:p>
            <a:pPr marL="342900" indent="-342900" algn="just">
              <a:buFont typeface="Wingdings" panose="05000000000000000000" pitchFamily="2" charset="2"/>
              <a:buChar char="Ø"/>
            </a:pPr>
            <a:endParaRPr lang="en-HK" altLang="zh-TW" sz="2000" dirty="0"/>
          </a:p>
        </p:txBody>
      </p:sp>
      <p:pic>
        <p:nvPicPr>
          <p:cNvPr id="10" name="Picture 9">
            <a:extLst>
              <a:ext uri="{FF2B5EF4-FFF2-40B4-BE49-F238E27FC236}">
                <a16:creationId xmlns:a16="http://schemas.microsoft.com/office/drawing/2014/main" id="{07A10C17-F6D4-7E1A-AF4C-85BCDD5FC977}"/>
              </a:ext>
            </a:extLst>
          </p:cNvPr>
          <p:cNvPicPr>
            <a:picLocks noChangeAspect="1"/>
          </p:cNvPicPr>
          <p:nvPr/>
        </p:nvPicPr>
        <p:blipFill>
          <a:blip r:embed="rId4"/>
          <a:stretch>
            <a:fillRect/>
          </a:stretch>
        </p:blipFill>
        <p:spPr>
          <a:xfrm>
            <a:off x="7466415" y="1929377"/>
            <a:ext cx="3789231" cy="689810"/>
          </a:xfrm>
          <a:prstGeom prst="rect">
            <a:avLst/>
          </a:prstGeom>
        </p:spPr>
      </p:pic>
      <p:pic>
        <p:nvPicPr>
          <p:cNvPr id="11" name="Picture 2" descr="Formnext Asia Shenzhen 2025(Shenzhen) - Shaping a new era of manufacturing  in China -- showsbee.com">
            <a:extLst>
              <a:ext uri="{FF2B5EF4-FFF2-40B4-BE49-F238E27FC236}">
                <a16:creationId xmlns:a16="http://schemas.microsoft.com/office/drawing/2014/main" id="{E69566CB-0385-C2E7-2C48-2FEAFF58A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415" y="3911859"/>
            <a:ext cx="2316079" cy="83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1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431E-0863-413A-6B91-677DDBB77B42}"/>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90954165-FEC3-49C4-3E37-55B60577F821}"/>
              </a:ext>
            </a:extLst>
          </p:cNvPr>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a:extLst>
              <a:ext uri="{FF2B5EF4-FFF2-40B4-BE49-F238E27FC236}">
                <a16:creationId xmlns:a16="http://schemas.microsoft.com/office/drawing/2014/main" id="{CB5840C5-C6C8-C10F-2D0D-B02849452EE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a:extLst>
              <a:ext uri="{FF2B5EF4-FFF2-40B4-BE49-F238E27FC236}">
                <a16:creationId xmlns:a16="http://schemas.microsoft.com/office/drawing/2014/main" id="{D03DE764-CEF0-4B5B-D9CC-AAF2AF034F38}"/>
              </a:ext>
            </a:extLst>
          </p:cNvPr>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a:extLst>
              <a:ext uri="{FF2B5EF4-FFF2-40B4-BE49-F238E27FC236}">
                <a16:creationId xmlns:a16="http://schemas.microsoft.com/office/drawing/2014/main" id="{DD7F464F-CB8B-C8A2-C0D9-1E4CBAFFC91B}"/>
              </a:ext>
            </a:extLst>
          </p:cNvPr>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607DCE95-05A2-021C-26D6-DF2AECAA8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28" y="281051"/>
            <a:ext cx="867252" cy="798519"/>
          </a:xfrm>
          <a:prstGeom prst="rect">
            <a:avLst/>
          </a:prstGeom>
        </p:spPr>
      </p:pic>
      <p:sp>
        <p:nvSpPr>
          <p:cNvPr id="2" name="Rectangle 14">
            <a:extLst>
              <a:ext uri="{FF2B5EF4-FFF2-40B4-BE49-F238E27FC236}">
                <a16:creationId xmlns:a16="http://schemas.microsoft.com/office/drawing/2014/main" id="{80731CAE-F49A-0E1D-275A-DE0364BDE7FE}"/>
              </a:ext>
            </a:extLst>
          </p:cNvPr>
          <p:cNvSpPr/>
          <p:nvPr/>
        </p:nvSpPr>
        <p:spPr>
          <a:xfrm>
            <a:off x="6928700" y="294777"/>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E6FF8393-6E85-F5E4-2CB3-D17C445A11B4}"/>
              </a:ext>
            </a:extLst>
          </p:cNvPr>
          <p:cNvSpPr/>
          <p:nvPr/>
        </p:nvSpPr>
        <p:spPr>
          <a:xfrm flipV="1">
            <a:off x="6995303" y="294777"/>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B5D9B584-22B1-28A5-10A0-62793251BC89}"/>
              </a:ext>
            </a:extLst>
          </p:cNvPr>
          <p:cNvSpPr/>
          <p:nvPr/>
        </p:nvSpPr>
        <p:spPr>
          <a:xfrm flipV="1">
            <a:off x="6995303" y="1011283"/>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pic>
        <p:nvPicPr>
          <p:cNvPr id="53" name="Picture 52">
            <a:extLst>
              <a:ext uri="{FF2B5EF4-FFF2-40B4-BE49-F238E27FC236}">
                <a16:creationId xmlns:a16="http://schemas.microsoft.com/office/drawing/2014/main" id="{DA2E282B-A29D-6CA1-7F31-8BB5AF2AC662}"/>
              </a:ext>
            </a:extLst>
          </p:cNvPr>
          <p:cNvPicPr>
            <a:picLocks noChangeAspect="1"/>
          </p:cNvPicPr>
          <p:nvPr/>
        </p:nvPicPr>
        <p:blipFill>
          <a:blip r:embed="rId4"/>
          <a:srcRect r="42842"/>
          <a:stretch/>
        </p:blipFill>
        <p:spPr>
          <a:xfrm>
            <a:off x="658483" y="1402148"/>
            <a:ext cx="5300824" cy="4970839"/>
          </a:xfrm>
          <a:prstGeom prst="rect">
            <a:avLst/>
          </a:prstGeom>
        </p:spPr>
      </p:pic>
      <p:pic>
        <p:nvPicPr>
          <p:cNvPr id="54" name="Picture 53">
            <a:extLst>
              <a:ext uri="{FF2B5EF4-FFF2-40B4-BE49-F238E27FC236}">
                <a16:creationId xmlns:a16="http://schemas.microsoft.com/office/drawing/2014/main" id="{1389345A-190F-C329-D681-D4AF86E8EEFA}"/>
              </a:ext>
            </a:extLst>
          </p:cNvPr>
          <p:cNvPicPr>
            <a:picLocks noChangeAspect="1"/>
          </p:cNvPicPr>
          <p:nvPr/>
        </p:nvPicPr>
        <p:blipFill>
          <a:blip r:embed="rId5"/>
          <a:stretch>
            <a:fillRect/>
          </a:stretch>
        </p:blipFill>
        <p:spPr>
          <a:xfrm>
            <a:off x="6476266" y="1295260"/>
            <a:ext cx="4687608" cy="5132859"/>
          </a:xfrm>
          <a:prstGeom prst="rect">
            <a:avLst/>
          </a:prstGeom>
        </p:spPr>
      </p:pic>
    </p:spTree>
    <p:extLst>
      <p:ext uri="{BB962C8B-B14F-4D97-AF65-F5344CB8AC3E}">
        <p14:creationId xmlns:p14="http://schemas.microsoft.com/office/powerpoint/2010/main" val="38764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E4929-1DED-0996-8A1D-FC214330862F}"/>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7CC068D0-DCE4-D769-73F4-90B56A94B3E4}"/>
              </a:ext>
            </a:extLst>
          </p:cNvPr>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a:extLst>
              <a:ext uri="{FF2B5EF4-FFF2-40B4-BE49-F238E27FC236}">
                <a16:creationId xmlns:a16="http://schemas.microsoft.com/office/drawing/2014/main" id="{BFD441F6-91CF-9D4D-2FEC-E042B3FD12C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a:extLst>
              <a:ext uri="{FF2B5EF4-FFF2-40B4-BE49-F238E27FC236}">
                <a16:creationId xmlns:a16="http://schemas.microsoft.com/office/drawing/2014/main" id="{47B79AE5-AA7B-5C29-54DB-5BC43CB5B223}"/>
              </a:ext>
            </a:extLst>
          </p:cNvPr>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a:extLst>
              <a:ext uri="{FF2B5EF4-FFF2-40B4-BE49-F238E27FC236}">
                <a16:creationId xmlns:a16="http://schemas.microsoft.com/office/drawing/2014/main" id="{E6D6D1BC-EAA4-A136-D98A-7A9F510EE05E}"/>
              </a:ext>
            </a:extLst>
          </p:cNvPr>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59B54A98-21EE-28CF-9CB8-ACF18F387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23" y="258483"/>
            <a:ext cx="867252" cy="798519"/>
          </a:xfrm>
          <a:prstGeom prst="rect">
            <a:avLst/>
          </a:prstGeom>
        </p:spPr>
      </p:pic>
      <p:sp>
        <p:nvSpPr>
          <p:cNvPr id="2" name="Rectangle 14">
            <a:extLst>
              <a:ext uri="{FF2B5EF4-FFF2-40B4-BE49-F238E27FC236}">
                <a16:creationId xmlns:a16="http://schemas.microsoft.com/office/drawing/2014/main" id="{9F6E6DEB-A6CF-9E75-DE6A-669AF308C6F0}"/>
              </a:ext>
            </a:extLst>
          </p:cNvPr>
          <p:cNvSpPr/>
          <p:nvPr/>
        </p:nvSpPr>
        <p:spPr>
          <a:xfrm>
            <a:off x="6928700" y="294777"/>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dirty="0">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dirty="0">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7D1BD6A3-6CFC-626F-F933-073B6AF95168}"/>
              </a:ext>
            </a:extLst>
          </p:cNvPr>
          <p:cNvSpPr/>
          <p:nvPr/>
        </p:nvSpPr>
        <p:spPr>
          <a:xfrm flipV="1">
            <a:off x="6995303" y="294777"/>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7B3C6C1E-2C0F-ECB9-24C5-3CE2AB061AF7}"/>
              </a:ext>
            </a:extLst>
          </p:cNvPr>
          <p:cNvSpPr/>
          <p:nvPr/>
        </p:nvSpPr>
        <p:spPr>
          <a:xfrm flipV="1">
            <a:off x="6995303" y="1011283"/>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5" name="TextBox 15">
            <a:extLst>
              <a:ext uri="{FF2B5EF4-FFF2-40B4-BE49-F238E27FC236}">
                <a16:creationId xmlns:a16="http://schemas.microsoft.com/office/drawing/2014/main" id="{41B43095-C73C-3671-2630-CE1AAE2303AD}"/>
              </a:ext>
            </a:extLst>
          </p:cNvPr>
          <p:cNvSpPr txBox="1"/>
          <p:nvPr/>
        </p:nvSpPr>
        <p:spPr>
          <a:xfrm>
            <a:off x="377038" y="1519182"/>
            <a:ext cx="6367527" cy="4524315"/>
          </a:xfrm>
          <a:prstGeom prst="rect">
            <a:avLst/>
          </a:prstGeom>
          <a:noFill/>
        </p:spPr>
        <p:txBody>
          <a:bodyPr wrap="square" rtlCol="0">
            <a:spAutoFit/>
          </a:bodyPr>
          <a:lstStyle/>
          <a:p>
            <a:pPr algn="just"/>
            <a:r>
              <a:rPr lang="zh-TW" altLang="en-US" sz="2400" b="1" i="1" dirty="0">
                <a:latin typeface="+mn-ea"/>
              </a:rPr>
              <a:t>哈薩克斯坦：重要的貿易、製造及投資樞紐</a:t>
            </a:r>
            <a:endParaRPr lang="en-HK" altLang="zh-TW" sz="2400" b="1" i="1" dirty="0">
              <a:latin typeface="+mn-ea"/>
            </a:endParaRPr>
          </a:p>
          <a:p>
            <a:pPr algn="just"/>
            <a:endParaRPr lang="en-HK" altLang="zh-TW" sz="2400" b="1" dirty="0">
              <a:latin typeface="+mn-ea"/>
            </a:endParaRPr>
          </a:p>
          <a:p>
            <a:pPr marL="342900" indent="-342900" algn="just">
              <a:buFont typeface="Wingdings" panose="05000000000000000000" pitchFamily="2" charset="2"/>
              <a:buChar char="Ø"/>
            </a:pPr>
            <a:r>
              <a:rPr lang="zh-TW" altLang="en-US" sz="2000" dirty="0"/>
              <a:t>哈薩克斯坦是中亞國家中國土面積最大的國家</a:t>
            </a:r>
            <a:endParaRPr lang="en-HK" altLang="zh-TW" sz="2000" dirty="0"/>
          </a:p>
          <a:p>
            <a:pPr marL="342900" indent="-342900" algn="just">
              <a:buFont typeface="Wingdings" panose="05000000000000000000" pitchFamily="2" charset="2"/>
              <a:buChar char="Ø"/>
            </a:pPr>
            <a:endParaRPr lang="en-HK" altLang="zh-TW" sz="2000" dirty="0"/>
          </a:p>
          <a:p>
            <a:pPr marL="342900" indent="-342900" algn="just">
              <a:buFont typeface="Wingdings" panose="05000000000000000000" pitchFamily="2" charset="2"/>
              <a:buChar char="Ø"/>
            </a:pPr>
            <a:r>
              <a:rPr lang="zh-TW" altLang="en-US" sz="2000" dirty="0"/>
              <a:t>哈薩克斯坦是連接</a:t>
            </a:r>
            <a:r>
              <a:rPr lang="zh-TW" altLang="en-US" sz="2000" dirty="0">
                <a:solidFill>
                  <a:srgbClr val="FF0000"/>
                </a:solidFill>
              </a:rPr>
              <a:t>歐洲</a:t>
            </a:r>
            <a:r>
              <a:rPr lang="zh-TW" altLang="en-US" sz="2000" dirty="0"/>
              <a:t>和</a:t>
            </a:r>
            <a:r>
              <a:rPr lang="zh-TW" altLang="en-US" sz="2000" dirty="0">
                <a:solidFill>
                  <a:srgbClr val="FF0000"/>
                </a:solidFill>
              </a:rPr>
              <a:t>亞洲</a:t>
            </a:r>
            <a:r>
              <a:rPr lang="zh-TW" altLang="en-US" sz="2000" dirty="0"/>
              <a:t>的重要交通樞紐，為開拓新市場和進行國際貿易的理想地點。</a:t>
            </a:r>
            <a:endParaRPr lang="en-HK" altLang="zh-TW" sz="2000" dirty="0"/>
          </a:p>
          <a:p>
            <a:pPr marL="342900" indent="-342900" algn="just">
              <a:buFont typeface="Wingdings" panose="05000000000000000000" pitchFamily="2" charset="2"/>
              <a:buChar char="Ø"/>
            </a:pPr>
            <a:endParaRPr lang="en-HK" altLang="zh-TW" sz="2000" dirty="0"/>
          </a:p>
          <a:p>
            <a:pPr marL="342900" indent="-342900" algn="just">
              <a:buFont typeface="Wingdings" panose="05000000000000000000" pitchFamily="2" charset="2"/>
              <a:buChar char="Ø"/>
            </a:pPr>
            <a:r>
              <a:rPr lang="zh-TW" altLang="en-US" sz="2000" dirty="0"/>
              <a:t>中國倡議 </a:t>
            </a:r>
            <a:r>
              <a:rPr lang="en-HK" altLang="zh-TW" sz="2000" dirty="0"/>
              <a:t>“</a:t>
            </a:r>
            <a:r>
              <a:rPr lang="zh-TW" altLang="en-US" sz="2000" dirty="0">
                <a:solidFill>
                  <a:srgbClr val="FF0000"/>
                </a:solidFill>
              </a:rPr>
              <a:t>一帶一路</a:t>
            </a:r>
            <a:r>
              <a:rPr lang="en-HK" altLang="zh-TW" sz="2000" dirty="0"/>
              <a:t>”</a:t>
            </a:r>
            <a:r>
              <a:rPr lang="zh-TW" altLang="en-US" sz="2000" dirty="0"/>
              <a:t>的</a:t>
            </a:r>
            <a:r>
              <a:rPr lang="zh-TW" altLang="en-US" sz="2000" b="0" i="0" dirty="0">
                <a:solidFill>
                  <a:srgbClr val="1A1A1A"/>
                </a:solidFill>
                <a:effectLst/>
                <a:latin typeface="Roboto" panose="02000000000000000000" pitchFamily="2" charset="0"/>
              </a:rPr>
              <a:t>重要合作夥伴。</a:t>
            </a:r>
            <a:endParaRPr lang="en-HK" altLang="zh-TW" sz="2000" b="0" i="0" dirty="0">
              <a:solidFill>
                <a:srgbClr val="1A1A1A"/>
              </a:solidFill>
              <a:effectLst/>
              <a:latin typeface="Roboto" panose="02000000000000000000" pitchFamily="2" charset="0"/>
            </a:endParaRPr>
          </a:p>
          <a:p>
            <a:pPr marL="342900" indent="-342900" algn="just">
              <a:buFont typeface="Wingdings" panose="05000000000000000000" pitchFamily="2" charset="2"/>
              <a:buChar char="Ø"/>
            </a:pPr>
            <a:endParaRPr lang="en-HK" altLang="zh-TW" sz="2000" b="0" i="0" dirty="0">
              <a:solidFill>
                <a:srgbClr val="1A1A1A"/>
              </a:solidFill>
              <a:effectLst/>
              <a:latin typeface="Roboto" panose="02000000000000000000" pitchFamily="2" charset="0"/>
            </a:endParaRPr>
          </a:p>
          <a:p>
            <a:pPr marL="342900" indent="-342900" algn="just">
              <a:buFont typeface="Wingdings" panose="05000000000000000000" pitchFamily="2" charset="2"/>
              <a:buChar char="Ø"/>
            </a:pPr>
            <a:r>
              <a:rPr lang="zh-TW" altLang="en-US" sz="2000" b="0" i="0" dirty="0">
                <a:solidFill>
                  <a:srgbClr val="1A1A1A"/>
                </a:solidFill>
                <a:effectLst/>
                <a:latin typeface="Roboto" panose="02000000000000000000" pitchFamily="2" charset="0"/>
              </a:rPr>
              <a:t>哈薩克斯坦政府積極推動經濟多元化，</a:t>
            </a:r>
            <a:r>
              <a:rPr lang="zh-TW" altLang="en-US" sz="2000" b="0" i="0" dirty="0">
                <a:solidFill>
                  <a:srgbClr val="FF0000"/>
                </a:solidFill>
                <a:effectLst/>
                <a:latin typeface="Roboto" panose="02000000000000000000" pitchFamily="2" charset="0"/>
              </a:rPr>
              <a:t>鼓勵科技創新</a:t>
            </a:r>
            <a:r>
              <a:rPr lang="zh-TW" altLang="en-US" sz="2000" b="0" i="0" dirty="0">
                <a:solidFill>
                  <a:srgbClr val="1A1A1A"/>
                </a:solidFill>
                <a:effectLst/>
                <a:latin typeface="Roboto" panose="02000000000000000000" pitchFamily="2" charset="0"/>
              </a:rPr>
              <a:t>和新興產業的發展。</a:t>
            </a:r>
            <a:endParaRPr lang="en-HK" altLang="zh-TW" sz="2000" b="0" i="0" dirty="0">
              <a:solidFill>
                <a:srgbClr val="1A1A1A"/>
              </a:solidFill>
              <a:effectLst/>
              <a:latin typeface="Roboto" panose="02000000000000000000" pitchFamily="2" charset="0"/>
            </a:endParaRPr>
          </a:p>
          <a:p>
            <a:pPr algn="just"/>
            <a:r>
              <a:rPr lang="en-HK" altLang="zh-TW" sz="2000" dirty="0"/>
              <a:t> </a:t>
            </a:r>
          </a:p>
          <a:p>
            <a:pPr marL="342900" indent="-342900" algn="just">
              <a:buFont typeface="Wingdings" panose="05000000000000000000" pitchFamily="2" charset="2"/>
              <a:buChar char="Ø"/>
            </a:pPr>
            <a:r>
              <a:rPr lang="zh-TW" altLang="en-US" sz="2000" dirty="0"/>
              <a:t>哈薩克斯坦政府</a:t>
            </a:r>
            <a:r>
              <a:rPr lang="zh-TW" altLang="en-US" sz="2000" b="0" i="0" dirty="0">
                <a:solidFill>
                  <a:srgbClr val="1A1A1A"/>
                </a:solidFill>
                <a:effectLst/>
                <a:latin typeface="Roboto" panose="02000000000000000000" pitchFamily="2" charset="0"/>
              </a:rPr>
              <a:t>為國外投資者和企業提供</a:t>
            </a:r>
            <a:r>
              <a:rPr lang="zh-TW" altLang="en-US" sz="2000" dirty="0"/>
              <a:t>進口關稅折扣</a:t>
            </a:r>
            <a:endParaRPr lang="en-HK" altLang="zh-TW" sz="2000" dirty="0">
              <a:highlight>
                <a:srgbClr val="FFFF00"/>
              </a:highlight>
            </a:endParaRPr>
          </a:p>
        </p:txBody>
      </p:sp>
      <p:pic>
        <p:nvPicPr>
          <p:cNvPr id="15" name="Picture 4" descr="Kazakhstan: Market Profile | HKTDC Research">
            <a:extLst>
              <a:ext uri="{FF2B5EF4-FFF2-40B4-BE49-F238E27FC236}">
                <a16:creationId xmlns:a16="http://schemas.microsoft.com/office/drawing/2014/main" id="{749B82BF-CF05-B907-CCDE-17D9758CEB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2291" y="1587363"/>
            <a:ext cx="5249709" cy="4724739"/>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8">
            <a:extLst>
              <a:ext uri="{FF2B5EF4-FFF2-40B4-BE49-F238E27FC236}">
                <a16:creationId xmlns:a16="http://schemas.microsoft.com/office/drawing/2014/main" id="{D0025051-7575-0727-F7F5-0FB250B73167}"/>
              </a:ext>
            </a:extLst>
          </p:cNvPr>
          <p:cNvSpPr/>
          <p:nvPr/>
        </p:nvSpPr>
        <p:spPr>
          <a:xfrm>
            <a:off x="6942291" y="1111930"/>
            <a:ext cx="5241675" cy="475433"/>
          </a:xfrm>
          <a:prstGeom prst="roundRect">
            <a:avLst>
              <a:gd name="adj" fmla="val 4646"/>
            </a:avLst>
          </a:prstGeom>
          <a:solidFill>
            <a:srgbClr val="F1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17" name="矩形 8">
            <a:extLst>
              <a:ext uri="{FF2B5EF4-FFF2-40B4-BE49-F238E27FC236}">
                <a16:creationId xmlns:a16="http://schemas.microsoft.com/office/drawing/2014/main" id="{58DC913B-FF16-A396-6EA3-B65BEC737B1A}"/>
              </a:ext>
            </a:extLst>
          </p:cNvPr>
          <p:cNvSpPr/>
          <p:nvPr/>
        </p:nvSpPr>
        <p:spPr>
          <a:xfrm>
            <a:off x="6950325" y="5974319"/>
            <a:ext cx="5241675" cy="475433"/>
          </a:xfrm>
          <a:prstGeom prst="rect">
            <a:avLst/>
          </a:prstGeom>
          <a:solidFill>
            <a:srgbClr val="F1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Tree>
    <p:extLst>
      <p:ext uri="{BB962C8B-B14F-4D97-AF65-F5344CB8AC3E}">
        <p14:creationId xmlns:p14="http://schemas.microsoft.com/office/powerpoint/2010/main" val="126100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9612F-A610-13B9-D71C-51B859D6948B}"/>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F95849CD-A763-C611-FCEE-08F9B6A40EBC}"/>
              </a:ext>
            </a:extLst>
          </p:cNvPr>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a:extLst>
              <a:ext uri="{FF2B5EF4-FFF2-40B4-BE49-F238E27FC236}">
                <a16:creationId xmlns:a16="http://schemas.microsoft.com/office/drawing/2014/main" id="{1A722EBF-9B16-1CA2-0B66-82F69ADF69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a:extLst>
              <a:ext uri="{FF2B5EF4-FFF2-40B4-BE49-F238E27FC236}">
                <a16:creationId xmlns:a16="http://schemas.microsoft.com/office/drawing/2014/main" id="{EA1B94E8-0DDF-50BA-36F1-553AFE3F9FBD}"/>
              </a:ext>
            </a:extLst>
          </p:cNvPr>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a:extLst>
              <a:ext uri="{FF2B5EF4-FFF2-40B4-BE49-F238E27FC236}">
                <a16:creationId xmlns:a16="http://schemas.microsoft.com/office/drawing/2014/main" id="{648DDC0A-A10A-5C5F-3B9E-160892DF5C9A}"/>
              </a:ext>
            </a:extLst>
          </p:cNvPr>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EC929DE5-5841-31D9-62DF-5E4D35649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23" y="258483"/>
            <a:ext cx="867252" cy="798519"/>
          </a:xfrm>
          <a:prstGeom prst="rect">
            <a:avLst/>
          </a:prstGeom>
        </p:spPr>
      </p:pic>
      <p:sp>
        <p:nvSpPr>
          <p:cNvPr id="2" name="Rectangle 14">
            <a:extLst>
              <a:ext uri="{FF2B5EF4-FFF2-40B4-BE49-F238E27FC236}">
                <a16:creationId xmlns:a16="http://schemas.microsoft.com/office/drawing/2014/main" id="{5C519925-53D0-D07A-F15A-613968A77CE2}"/>
              </a:ext>
            </a:extLst>
          </p:cNvPr>
          <p:cNvSpPr/>
          <p:nvPr/>
        </p:nvSpPr>
        <p:spPr>
          <a:xfrm>
            <a:off x="6928700" y="294777"/>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B382A696-1564-9635-A73C-3EBBCC956ECF}"/>
              </a:ext>
            </a:extLst>
          </p:cNvPr>
          <p:cNvSpPr/>
          <p:nvPr/>
        </p:nvSpPr>
        <p:spPr>
          <a:xfrm flipV="1">
            <a:off x="6995303" y="294777"/>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84A223BD-C9A3-0471-3D36-1E72D7AB15A8}"/>
              </a:ext>
            </a:extLst>
          </p:cNvPr>
          <p:cNvSpPr/>
          <p:nvPr/>
        </p:nvSpPr>
        <p:spPr>
          <a:xfrm flipV="1">
            <a:off x="6995303" y="1011283"/>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12" name="TextBox 15">
            <a:extLst>
              <a:ext uri="{FF2B5EF4-FFF2-40B4-BE49-F238E27FC236}">
                <a16:creationId xmlns:a16="http://schemas.microsoft.com/office/drawing/2014/main" id="{BBE1CEAF-E2E5-D30A-64AB-F47522F14D5D}"/>
              </a:ext>
            </a:extLst>
          </p:cNvPr>
          <p:cNvSpPr txBox="1"/>
          <p:nvPr/>
        </p:nvSpPr>
        <p:spPr>
          <a:xfrm>
            <a:off x="526841" y="1572875"/>
            <a:ext cx="6638730" cy="4462760"/>
          </a:xfrm>
          <a:prstGeom prst="rect">
            <a:avLst/>
          </a:prstGeom>
          <a:noFill/>
        </p:spPr>
        <p:txBody>
          <a:bodyPr wrap="square" rtlCol="0">
            <a:spAutoFit/>
          </a:bodyPr>
          <a:lstStyle/>
          <a:p>
            <a:pPr algn="just"/>
            <a:r>
              <a:rPr lang="zh-TW" altLang="en-US" sz="2400" b="1" i="1" dirty="0">
                <a:latin typeface="+mn-ea"/>
              </a:rPr>
              <a:t>哈薩克斯坦：醫療用品市場巨大潛力</a:t>
            </a:r>
            <a:endParaRPr lang="zh-TW" altLang="en-US" sz="2000" i="1" dirty="0">
              <a:latin typeface="+mn-ea"/>
            </a:endParaRPr>
          </a:p>
          <a:p>
            <a:pPr marL="342900" indent="-342900" algn="just">
              <a:buFont typeface="Wingdings" panose="05000000000000000000" pitchFamily="2" charset="2"/>
              <a:buChar char="Ø"/>
            </a:pPr>
            <a:endParaRPr lang="en-HK" altLang="zh-TW" sz="2000" dirty="0"/>
          </a:p>
          <a:p>
            <a:pPr marL="342900" indent="-342900" algn="just">
              <a:buFont typeface="Wingdings" panose="05000000000000000000" pitchFamily="2" charset="2"/>
              <a:buChar char="Ø"/>
            </a:pPr>
            <a:r>
              <a:rPr lang="zh-TW" altLang="en-US" sz="2000" dirty="0"/>
              <a:t>哈薩克斯坦醫療用品製造有限，難以滿足醫療市場需求。</a:t>
            </a:r>
            <a:endParaRPr lang="en-HK" altLang="zh-TW" sz="2000" dirty="0"/>
          </a:p>
          <a:p>
            <a:pPr marL="342900" indent="-342900" algn="just">
              <a:buFont typeface="Wingdings" panose="05000000000000000000" pitchFamily="2" charset="2"/>
              <a:buChar char="Ø"/>
            </a:pPr>
            <a:endParaRPr lang="en-HK" altLang="zh-TW" sz="2000" dirty="0"/>
          </a:p>
          <a:p>
            <a:pPr marL="342900" indent="-342900" algn="just">
              <a:buFont typeface="Wingdings" panose="05000000000000000000" pitchFamily="2" charset="2"/>
              <a:buChar char="Ø"/>
            </a:pPr>
            <a:r>
              <a:rPr lang="zh-TW" altLang="en-US" sz="2000" dirty="0"/>
              <a:t>哈薩克斯坦醫療用品</a:t>
            </a:r>
            <a:r>
              <a:rPr lang="en-HK" altLang="zh-TW" sz="2000" dirty="0">
                <a:solidFill>
                  <a:srgbClr val="FF0000"/>
                </a:solidFill>
              </a:rPr>
              <a:t>90%</a:t>
            </a:r>
            <a:r>
              <a:rPr lang="zh-TW" altLang="en-US" sz="2000" dirty="0">
                <a:solidFill>
                  <a:srgbClr val="FF0000"/>
                </a:solidFill>
              </a:rPr>
              <a:t>依賴進口</a:t>
            </a:r>
            <a:r>
              <a:rPr lang="zh-TW" altLang="en-US" sz="2000" dirty="0"/>
              <a:t>，如中國、德國等。</a:t>
            </a:r>
            <a:endParaRPr lang="en-HK" altLang="zh-TW" sz="2000" dirty="0"/>
          </a:p>
          <a:p>
            <a:pPr marL="342900" indent="-342900" algn="just">
              <a:buFont typeface="Wingdings" panose="05000000000000000000" pitchFamily="2" charset="2"/>
              <a:buChar char="Ø"/>
            </a:pPr>
            <a:endParaRPr lang="en-HK" altLang="zh-TW" sz="2000" dirty="0"/>
          </a:p>
          <a:p>
            <a:pPr marL="342900" indent="-342900" algn="just">
              <a:buFont typeface="Wingdings" panose="05000000000000000000" pitchFamily="2" charset="2"/>
              <a:buChar char="Ø"/>
            </a:pPr>
            <a:r>
              <a:rPr lang="zh-TW" altLang="en-US" sz="2000" dirty="0"/>
              <a:t>牙科服務接待數量在</a:t>
            </a:r>
            <a:r>
              <a:rPr lang="en-US" altLang="zh-TW" sz="2000" dirty="0"/>
              <a:t>2022</a:t>
            </a:r>
            <a:r>
              <a:rPr lang="zh-TW" altLang="en-US" sz="2000" dirty="0"/>
              <a:t>年達到</a:t>
            </a:r>
            <a:r>
              <a:rPr lang="en-US" altLang="zh-TW" sz="2000" dirty="0"/>
              <a:t>8.38</a:t>
            </a:r>
            <a:r>
              <a:rPr lang="zh-TW" altLang="en-US" sz="2000" dirty="0"/>
              <a:t>百萬人次，較</a:t>
            </a:r>
            <a:r>
              <a:rPr lang="en-HK" altLang="zh-TW" sz="2000" dirty="0">
                <a:solidFill>
                  <a:srgbClr val="FF0000"/>
                </a:solidFill>
              </a:rPr>
              <a:t>2021</a:t>
            </a:r>
            <a:r>
              <a:rPr lang="zh-TW" altLang="en-US" sz="2000" dirty="0">
                <a:solidFill>
                  <a:srgbClr val="FF0000"/>
                </a:solidFill>
              </a:rPr>
              <a:t>年增長</a:t>
            </a:r>
            <a:r>
              <a:rPr lang="en-US" altLang="zh-TW" sz="2000" dirty="0">
                <a:solidFill>
                  <a:srgbClr val="FF0000"/>
                </a:solidFill>
              </a:rPr>
              <a:t>33.8%</a:t>
            </a:r>
            <a:r>
              <a:rPr lang="zh-TW" altLang="en-US" sz="2000" dirty="0"/>
              <a:t>， 呈現持續增長的趨勢。</a:t>
            </a:r>
            <a:endParaRPr lang="en-HK" altLang="zh-TW" sz="2000" dirty="0"/>
          </a:p>
          <a:p>
            <a:pPr algn="just"/>
            <a:endParaRPr lang="en-HK" altLang="zh-TW" sz="2000" dirty="0"/>
          </a:p>
          <a:p>
            <a:pPr marL="342900" indent="-342900" algn="just">
              <a:buFont typeface="Wingdings" panose="05000000000000000000" pitchFamily="2" charset="2"/>
              <a:buChar char="Ø"/>
            </a:pPr>
            <a:r>
              <a:rPr lang="en-US" altLang="zh-TW" sz="2000" dirty="0"/>
              <a:t>3D</a:t>
            </a:r>
            <a:r>
              <a:rPr lang="zh-TW" altLang="en-US" sz="2000" dirty="0"/>
              <a:t>打印技術和其他先進牙科技術在全球範圍內的應用增長，也推動了哈薩克斯坦市場對這些技術的需求。</a:t>
            </a:r>
            <a:endParaRPr lang="en-US" altLang="zh-TW" sz="2000" dirty="0"/>
          </a:p>
          <a:p>
            <a:pPr marL="342900" indent="-342900" algn="just">
              <a:buFont typeface="Wingdings" panose="05000000000000000000" pitchFamily="2" charset="2"/>
              <a:buChar char="Ø"/>
            </a:pPr>
            <a:endParaRPr lang="en-US" altLang="zh-TW" sz="2000" dirty="0"/>
          </a:p>
          <a:p>
            <a:pPr marL="342900" indent="-342900" algn="just">
              <a:buFont typeface="Wingdings" panose="05000000000000000000" pitchFamily="2" charset="2"/>
              <a:buChar char="Ø"/>
            </a:pPr>
            <a:r>
              <a:rPr lang="zh-TW" altLang="en-US" sz="2000" dirty="0"/>
              <a:t>哈薩克斯坦醫療用品產業對於香港</a:t>
            </a:r>
            <a:r>
              <a:rPr lang="en-HK" altLang="zh-TW" sz="2000" dirty="0"/>
              <a:t>3D</a:t>
            </a:r>
            <a:r>
              <a:rPr lang="zh-TW" altLang="en-US" sz="2000" dirty="0"/>
              <a:t>打印業是個很具潛力的市場。</a:t>
            </a:r>
            <a:endParaRPr lang="en-HK" altLang="zh-TW" sz="2000" dirty="0"/>
          </a:p>
        </p:txBody>
      </p:sp>
      <p:pic>
        <p:nvPicPr>
          <p:cNvPr id="16" name="Picture 15">
            <a:extLst>
              <a:ext uri="{FF2B5EF4-FFF2-40B4-BE49-F238E27FC236}">
                <a16:creationId xmlns:a16="http://schemas.microsoft.com/office/drawing/2014/main" id="{1EC6958D-CCC3-029F-68C9-BD6994BB8CB2}"/>
              </a:ext>
            </a:extLst>
          </p:cNvPr>
          <p:cNvPicPr>
            <a:picLocks noChangeAspect="1"/>
          </p:cNvPicPr>
          <p:nvPr/>
        </p:nvPicPr>
        <p:blipFill>
          <a:blip r:embed="rId4"/>
          <a:stretch>
            <a:fillRect/>
          </a:stretch>
        </p:blipFill>
        <p:spPr>
          <a:xfrm>
            <a:off x="7637125" y="1336455"/>
            <a:ext cx="3649611" cy="2427853"/>
          </a:xfrm>
          <a:prstGeom prst="rect">
            <a:avLst/>
          </a:prstGeom>
        </p:spPr>
      </p:pic>
      <p:pic>
        <p:nvPicPr>
          <p:cNvPr id="21" name="Picture 20">
            <a:extLst>
              <a:ext uri="{FF2B5EF4-FFF2-40B4-BE49-F238E27FC236}">
                <a16:creationId xmlns:a16="http://schemas.microsoft.com/office/drawing/2014/main" id="{F4BF293E-4C27-DC6F-7BD9-02618230B703}"/>
              </a:ext>
            </a:extLst>
          </p:cNvPr>
          <p:cNvPicPr>
            <a:picLocks noChangeAspect="1"/>
          </p:cNvPicPr>
          <p:nvPr/>
        </p:nvPicPr>
        <p:blipFill>
          <a:blip r:embed="rId5"/>
          <a:stretch>
            <a:fillRect/>
          </a:stretch>
        </p:blipFill>
        <p:spPr>
          <a:xfrm>
            <a:off x="7637125" y="4159055"/>
            <a:ext cx="3649610" cy="2046993"/>
          </a:xfrm>
          <a:prstGeom prst="rect">
            <a:avLst/>
          </a:prstGeom>
        </p:spPr>
      </p:pic>
    </p:spTree>
    <p:extLst>
      <p:ext uri="{BB962C8B-B14F-4D97-AF65-F5344CB8AC3E}">
        <p14:creationId xmlns:p14="http://schemas.microsoft.com/office/powerpoint/2010/main" val="1625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3E9A4-77AB-294A-4812-E7974716FD5D}"/>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E1CF9E75-65FE-2911-EBB5-258725D39F4C}"/>
              </a:ext>
            </a:extLst>
          </p:cNvPr>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a:extLst>
              <a:ext uri="{FF2B5EF4-FFF2-40B4-BE49-F238E27FC236}">
                <a16:creationId xmlns:a16="http://schemas.microsoft.com/office/drawing/2014/main" id="{76D4E28C-8C2E-B9CB-B634-23F18F1C2C4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a:extLst>
              <a:ext uri="{FF2B5EF4-FFF2-40B4-BE49-F238E27FC236}">
                <a16:creationId xmlns:a16="http://schemas.microsoft.com/office/drawing/2014/main" id="{E18C471E-71E7-996F-E835-8B8092DD76DB}"/>
              </a:ext>
            </a:extLst>
          </p:cNvPr>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a:extLst>
              <a:ext uri="{FF2B5EF4-FFF2-40B4-BE49-F238E27FC236}">
                <a16:creationId xmlns:a16="http://schemas.microsoft.com/office/drawing/2014/main" id="{F4CF7734-FA2A-B7FF-A60C-C2697224588E}"/>
              </a:ext>
            </a:extLst>
          </p:cNvPr>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FA230766-E73B-FF22-F1F0-BC23FC520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23" y="258483"/>
            <a:ext cx="867252" cy="798519"/>
          </a:xfrm>
          <a:prstGeom prst="rect">
            <a:avLst/>
          </a:prstGeom>
        </p:spPr>
      </p:pic>
      <p:sp>
        <p:nvSpPr>
          <p:cNvPr id="2" name="Rectangle 14">
            <a:extLst>
              <a:ext uri="{FF2B5EF4-FFF2-40B4-BE49-F238E27FC236}">
                <a16:creationId xmlns:a16="http://schemas.microsoft.com/office/drawing/2014/main" id="{35284E48-FD92-AE85-C443-0F0B19FBB091}"/>
              </a:ext>
            </a:extLst>
          </p:cNvPr>
          <p:cNvSpPr/>
          <p:nvPr/>
        </p:nvSpPr>
        <p:spPr>
          <a:xfrm>
            <a:off x="6928700" y="294777"/>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dirty="0">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dirty="0">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2F350898-7639-9525-0266-E3BFE6783B27}"/>
              </a:ext>
            </a:extLst>
          </p:cNvPr>
          <p:cNvSpPr/>
          <p:nvPr/>
        </p:nvSpPr>
        <p:spPr>
          <a:xfrm flipV="1">
            <a:off x="6995303" y="294777"/>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73DECAE5-DE43-EA24-E62D-D630B873D6FA}"/>
              </a:ext>
            </a:extLst>
          </p:cNvPr>
          <p:cNvSpPr/>
          <p:nvPr/>
        </p:nvSpPr>
        <p:spPr>
          <a:xfrm flipV="1">
            <a:off x="6995303" y="1011283"/>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11" name="TextBox 15">
            <a:extLst>
              <a:ext uri="{FF2B5EF4-FFF2-40B4-BE49-F238E27FC236}">
                <a16:creationId xmlns:a16="http://schemas.microsoft.com/office/drawing/2014/main" id="{7E3868A6-8C6B-B588-F1ED-1C304D843BBC}"/>
              </a:ext>
            </a:extLst>
          </p:cNvPr>
          <p:cNvSpPr txBox="1"/>
          <p:nvPr/>
        </p:nvSpPr>
        <p:spPr>
          <a:xfrm>
            <a:off x="419159" y="1358152"/>
            <a:ext cx="6990309" cy="4154984"/>
          </a:xfrm>
          <a:prstGeom prst="rect">
            <a:avLst/>
          </a:prstGeom>
          <a:noFill/>
        </p:spPr>
        <p:txBody>
          <a:bodyPr wrap="square" rtlCol="0">
            <a:spAutoFit/>
          </a:bodyPr>
          <a:lstStyle/>
          <a:p>
            <a:pPr algn="just"/>
            <a:r>
              <a:rPr lang="zh-TW" altLang="en-US" sz="2400" b="1" i="1" dirty="0">
                <a:latin typeface="+mn-ea"/>
              </a:rPr>
              <a:t>國內</a:t>
            </a:r>
            <a:r>
              <a:rPr lang="en-US" altLang="zh-TW" sz="2400" b="1" i="1" dirty="0">
                <a:latin typeface="+mn-ea"/>
              </a:rPr>
              <a:t>3D</a:t>
            </a:r>
            <a:r>
              <a:rPr lang="zh-TW" altLang="en-US" sz="2400" b="1" i="1" dirty="0">
                <a:latin typeface="+mn-ea"/>
              </a:rPr>
              <a:t>打印市場：持續且穩健地增長</a:t>
            </a:r>
            <a:endParaRPr lang="zh-TW" altLang="en-US" sz="2400" i="1" dirty="0">
              <a:latin typeface="+mn-ea"/>
            </a:endParaRPr>
          </a:p>
          <a:p>
            <a:pPr marL="342900" indent="-342900" algn="just">
              <a:buFont typeface="Wingdings" panose="05000000000000000000" pitchFamily="2" charset="2"/>
              <a:buChar char="Ø"/>
            </a:pPr>
            <a:endParaRPr lang="en-HK" altLang="zh-TW" sz="2000" dirty="0"/>
          </a:p>
          <a:p>
            <a:pPr marL="342900" indent="-342900" algn="just">
              <a:buFont typeface="Wingdings" panose="05000000000000000000" pitchFamily="2" charset="2"/>
              <a:buChar char="Ø"/>
            </a:pPr>
            <a:r>
              <a:rPr lang="zh-TW" altLang="en-US" sz="2000" dirty="0">
                <a:latin typeface="+mn-ea"/>
              </a:rPr>
              <a:t>國內</a:t>
            </a:r>
            <a:r>
              <a:rPr lang="en-US" altLang="zh-TW" sz="2000" dirty="0">
                <a:latin typeface="+mn-ea"/>
              </a:rPr>
              <a:t>3D</a:t>
            </a:r>
            <a:r>
              <a:rPr lang="zh-TW" altLang="en-US" sz="2000" dirty="0">
                <a:latin typeface="+mn-ea"/>
              </a:rPr>
              <a:t>打印市場規模由</a:t>
            </a:r>
            <a:r>
              <a:rPr lang="en-US" altLang="zh-TW" sz="2000" dirty="0">
                <a:solidFill>
                  <a:srgbClr val="FF0000"/>
                </a:solidFill>
                <a:latin typeface="+mn-ea"/>
              </a:rPr>
              <a:t>2021</a:t>
            </a:r>
            <a:r>
              <a:rPr lang="zh-TW" altLang="en-US" sz="2000" dirty="0">
                <a:solidFill>
                  <a:srgbClr val="FF0000"/>
                </a:solidFill>
                <a:latin typeface="+mn-ea"/>
              </a:rPr>
              <a:t>年</a:t>
            </a:r>
            <a:r>
              <a:rPr lang="en-US" altLang="zh-TW" sz="2000" dirty="0">
                <a:solidFill>
                  <a:srgbClr val="FF0000"/>
                </a:solidFill>
                <a:latin typeface="+mn-ea"/>
              </a:rPr>
              <a:t>216.5</a:t>
            </a:r>
            <a:r>
              <a:rPr lang="zh-TW" altLang="en-US" sz="2000" dirty="0">
                <a:solidFill>
                  <a:srgbClr val="FF0000"/>
                </a:solidFill>
                <a:latin typeface="+mn-ea"/>
              </a:rPr>
              <a:t>億</a:t>
            </a:r>
            <a:r>
              <a:rPr lang="zh-TW" altLang="en-US" sz="2000" dirty="0">
                <a:latin typeface="+mn-ea"/>
              </a:rPr>
              <a:t>人民幣增加至</a:t>
            </a:r>
            <a:r>
              <a:rPr lang="en-US" altLang="zh-TW" sz="2000" dirty="0">
                <a:solidFill>
                  <a:srgbClr val="FF0000"/>
                </a:solidFill>
                <a:latin typeface="+mn-ea"/>
              </a:rPr>
              <a:t>2022</a:t>
            </a:r>
            <a:r>
              <a:rPr lang="zh-TW" altLang="en-US" sz="2000" dirty="0">
                <a:solidFill>
                  <a:srgbClr val="FF0000"/>
                </a:solidFill>
                <a:latin typeface="+mn-ea"/>
              </a:rPr>
              <a:t>年</a:t>
            </a:r>
            <a:r>
              <a:rPr lang="en-US" altLang="zh-TW" sz="2000" dirty="0">
                <a:solidFill>
                  <a:srgbClr val="FF0000"/>
                </a:solidFill>
                <a:latin typeface="+mn-ea"/>
              </a:rPr>
              <a:t>330</a:t>
            </a:r>
            <a:r>
              <a:rPr lang="zh-TW" altLang="en-US" sz="2000" dirty="0">
                <a:solidFill>
                  <a:srgbClr val="FF0000"/>
                </a:solidFill>
                <a:latin typeface="+mn-ea"/>
              </a:rPr>
              <a:t>億</a:t>
            </a:r>
            <a:r>
              <a:rPr lang="zh-TW" altLang="en-US" sz="2000" dirty="0">
                <a:latin typeface="+mn-ea"/>
              </a:rPr>
              <a:t>人民幣。</a:t>
            </a:r>
            <a:endParaRPr lang="en-HK" altLang="zh-TW" sz="2000" dirty="0">
              <a:latin typeface="+mn-ea"/>
            </a:endParaRPr>
          </a:p>
          <a:p>
            <a:pPr marL="342900" indent="-342900" algn="just">
              <a:buFont typeface="Wingdings" panose="05000000000000000000" pitchFamily="2" charset="2"/>
              <a:buChar char="Ø"/>
            </a:pPr>
            <a:endParaRPr lang="en-HK" altLang="zh-TW" sz="2000" dirty="0">
              <a:latin typeface="+mn-ea"/>
            </a:endParaRPr>
          </a:p>
          <a:p>
            <a:pPr marL="342900" indent="-342900" algn="just">
              <a:buFont typeface="Wingdings" panose="05000000000000000000" pitchFamily="2" charset="2"/>
              <a:buChar char="Ø"/>
            </a:pPr>
            <a:r>
              <a:rPr lang="zh-TW" altLang="en-US" sz="2000" dirty="0">
                <a:latin typeface="+mn-ea"/>
              </a:rPr>
              <a:t>當中醫療用品、汽車零部件及消費電子產品分別佔比</a:t>
            </a:r>
            <a:r>
              <a:rPr lang="en-US" altLang="zh-TW" sz="2000" dirty="0">
                <a:solidFill>
                  <a:srgbClr val="FF0000"/>
                </a:solidFill>
                <a:latin typeface="+mn-ea"/>
              </a:rPr>
              <a:t>15.45%</a:t>
            </a:r>
            <a:r>
              <a:rPr lang="zh-TW" altLang="en-US" sz="2000" dirty="0">
                <a:solidFill>
                  <a:srgbClr val="FF0000"/>
                </a:solidFill>
                <a:latin typeface="+mn-ea"/>
              </a:rPr>
              <a:t>、</a:t>
            </a:r>
            <a:r>
              <a:rPr lang="en-US" altLang="zh-TW" sz="2000" dirty="0">
                <a:solidFill>
                  <a:srgbClr val="FF0000"/>
                </a:solidFill>
                <a:latin typeface="+mn-ea"/>
              </a:rPr>
              <a:t>114.52%</a:t>
            </a:r>
            <a:r>
              <a:rPr lang="zh-TW" altLang="en-US" sz="2000" dirty="0">
                <a:latin typeface="+mn-ea"/>
              </a:rPr>
              <a:t>和</a:t>
            </a:r>
            <a:r>
              <a:rPr lang="en-US" altLang="zh-TW" sz="2000" dirty="0">
                <a:solidFill>
                  <a:srgbClr val="FF0000"/>
                </a:solidFill>
                <a:latin typeface="+mn-ea"/>
              </a:rPr>
              <a:t>11.85%</a:t>
            </a:r>
            <a:r>
              <a:rPr lang="zh-TW" altLang="en-US" sz="2000" dirty="0">
                <a:latin typeface="+mn-ea"/>
              </a:rPr>
              <a:t>，並呈穩健增長。</a:t>
            </a:r>
            <a:endParaRPr lang="en-HK" altLang="zh-TW" sz="2000" dirty="0">
              <a:latin typeface="+mn-ea"/>
            </a:endParaRPr>
          </a:p>
          <a:p>
            <a:pPr marL="342900" indent="-342900" algn="just">
              <a:buFont typeface="Wingdings" panose="05000000000000000000" pitchFamily="2" charset="2"/>
              <a:buChar char="Ø"/>
            </a:pPr>
            <a:endParaRPr lang="en-HK" altLang="zh-TW" sz="2000" dirty="0">
              <a:latin typeface="+mn-ea"/>
            </a:endParaRPr>
          </a:p>
          <a:p>
            <a:pPr marL="342900" indent="-342900" algn="just">
              <a:buFont typeface="Wingdings" panose="05000000000000000000" pitchFamily="2" charset="2"/>
              <a:buChar char="Ø"/>
            </a:pPr>
            <a:r>
              <a:rPr lang="zh-TW" altLang="en-US" sz="2000" dirty="0">
                <a:latin typeface="+mn-ea"/>
              </a:rPr>
              <a:t>根據</a:t>
            </a:r>
            <a:r>
              <a:rPr lang="en-US" altLang="zh-TW" sz="2000" dirty="0" err="1">
                <a:latin typeface="+mn-ea"/>
              </a:rPr>
              <a:t>Formnext</a:t>
            </a:r>
            <a:r>
              <a:rPr lang="en-US" altLang="zh-TW" sz="2000" dirty="0">
                <a:latin typeface="+mn-ea"/>
              </a:rPr>
              <a:t> 2024</a:t>
            </a:r>
            <a:r>
              <a:rPr lang="zh-TW" altLang="en-US" sz="2000" dirty="0">
                <a:latin typeface="+mn-ea"/>
              </a:rPr>
              <a:t>展後報告，達</a:t>
            </a:r>
            <a:r>
              <a:rPr lang="en-US" altLang="zh-TW" sz="2000" dirty="0">
                <a:solidFill>
                  <a:srgbClr val="FF0000"/>
                </a:solidFill>
                <a:latin typeface="+mn-ea"/>
              </a:rPr>
              <a:t>45%</a:t>
            </a:r>
            <a:r>
              <a:rPr lang="zh-TW" altLang="en-US" sz="2000" dirty="0">
                <a:latin typeface="+mn-ea"/>
              </a:rPr>
              <a:t>觀眾對</a:t>
            </a:r>
            <a:r>
              <a:rPr lang="en-US" altLang="zh-TW" sz="2000" dirty="0">
                <a:latin typeface="+mn-ea"/>
              </a:rPr>
              <a:t>3D</a:t>
            </a:r>
            <a:r>
              <a:rPr lang="zh-TW" altLang="en-US" sz="2000" dirty="0">
                <a:latin typeface="+mn-ea"/>
              </a:rPr>
              <a:t>打印解決方案有興趣，而觀眾數目亦較去年增長了</a:t>
            </a:r>
            <a:r>
              <a:rPr lang="en-HK" altLang="zh-TW" sz="2000" dirty="0">
                <a:solidFill>
                  <a:srgbClr val="FF0000"/>
                </a:solidFill>
                <a:latin typeface="+mn-ea"/>
              </a:rPr>
              <a:t>196%</a:t>
            </a:r>
            <a:r>
              <a:rPr lang="zh-TW" altLang="en-US" sz="2000" dirty="0">
                <a:latin typeface="+mn-ea"/>
              </a:rPr>
              <a:t>。</a:t>
            </a:r>
            <a:endParaRPr lang="en-HK" altLang="zh-TW" sz="2000" dirty="0">
              <a:latin typeface="+mn-ea"/>
            </a:endParaRPr>
          </a:p>
          <a:p>
            <a:pPr marL="342900" indent="-342900" algn="just">
              <a:buFont typeface="Wingdings" panose="05000000000000000000" pitchFamily="2" charset="2"/>
              <a:buChar char="Ø"/>
            </a:pPr>
            <a:endParaRPr lang="en-HK" altLang="zh-TW" sz="2000" dirty="0">
              <a:latin typeface="+mn-ea"/>
            </a:endParaRPr>
          </a:p>
          <a:p>
            <a:pPr marL="342900" indent="-342900" algn="just">
              <a:buFont typeface="Wingdings" panose="05000000000000000000" pitchFamily="2" charset="2"/>
              <a:buChar char="Ø"/>
            </a:pPr>
            <a:r>
              <a:rPr lang="zh-TW" altLang="en-US" sz="2000" dirty="0">
                <a:latin typeface="+mn-ea"/>
              </a:rPr>
              <a:t>中國內地是穩健拓展</a:t>
            </a:r>
            <a:r>
              <a:rPr lang="en-US" altLang="zh-TW" sz="2000" dirty="0">
                <a:latin typeface="+mn-ea"/>
              </a:rPr>
              <a:t>3D</a:t>
            </a:r>
            <a:r>
              <a:rPr lang="zh-TW" altLang="en-US" sz="2000" dirty="0">
                <a:latin typeface="+mn-ea"/>
              </a:rPr>
              <a:t>打印業務的最佳市場。</a:t>
            </a:r>
            <a:endParaRPr lang="en-HK" altLang="zh-TW" sz="2000" dirty="0">
              <a:latin typeface="+mn-ea"/>
            </a:endParaRPr>
          </a:p>
          <a:p>
            <a:pPr marL="342900" indent="-342900" algn="just">
              <a:buFont typeface="Wingdings" panose="05000000000000000000" pitchFamily="2" charset="2"/>
              <a:buChar char="Ø"/>
            </a:pPr>
            <a:endParaRPr lang="en-HK" altLang="zh-TW" sz="2000" dirty="0"/>
          </a:p>
        </p:txBody>
      </p:sp>
      <p:pic>
        <p:nvPicPr>
          <p:cNvPr id="1026" name="Picture 2" descr="Formnext + PM South China 2024 reports substantial international visitor  growth">
            <a:extLst>
              <a:ext uri="{FF2B5EF4-FFF2-40B4-BE49-F238E27FC236}">
                <a16:creationId xmlns:a16="http://schemas.microsoft.com/office/drawing/2014/main" id="{D708D3A5-A2FD-6B80-4B96-3BF95F36E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175" y="4763352"/>
            <a:ext cx="3762585" cy="21667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76266C2-37EE-CB3E-972E-D57453D468F7}"/>
              </a:ext>
            </a:extLst>
          </p:cNvPr>
          <p:cNvPicPr>
            <a:picLocks noChangeAspect="1"/>
          </p:cNvPicPr>
          <p:nvPr/>
        </p:nvPicPr>
        <p:blipFill>
          <a:blip r:embed="rId5">
            <a:alphaModFix/>
          </a:blip>
          <a:stretch>
            <a:fillRect/>
          </a:stretch>
        </p:blipFill>
        <p:spPr>
          <a:xfrm>
            <a:off x="8756130" y="1358152"/>
            <a:ext cx="3305636" cy="4877481"/>
          </a:xfrm>
          <a:prstGeom prst="rect">
            <a:avLst/>
          </a:prstGeom>
        </p:spPr>
      </p:pic>
    </p:spTree>
    <p:extLst>
      <p:ext uri="{BB962C8B-B14F-4D97-AF65-F5344CB8AC3E}">
        <p14:creationId xmlns:p14="http://schemas.microsoft.com/office/powerpoint/2010/main" val="139305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6633E-F774-712F-2222-5FB156BECD85}"/>
            </a:ext>
          </a:extLst>
        </p:cNvPr>
        <p:cNvGrpSpPr/>
        <p:nvPr/>
      </p:nvGrpSpPr>
      <p:grpSpPr>
        <a:xfrm>
          <a:off x="0" y="0"/>
          <a:ext cx="0" cy="0"/>
          <a:chOff x="0" y="0"/>
          <a:chExt cx="0" cy="0"/>
        </a:xfrm>
      </p:grpSpPr>
      <p:sp>
        <p:nvSpPr>
          <p:cNvPr id="9" name="矩形 8">
            <a:extLst>
              <a:ext uri="{FF2B5EF4-FFF2-40B4-BE49-F238E27FC236}">
                <a16:creationId xmlns:a16="http://schemas.microsoft.com/office/drawing/2014/main" id="{36DBDB7B-B30C-E4B9-D53A-5A692F6C140C}"/>
              </a:ext>
            </a:extLst>
          </p:cNvPr>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a:extLst>
              <a:ext uri="{FF2B5EF4-FFF2-40B4-BE49-F238E27FC236}">
                <a16:creationId xmlns:a16="http://schemas.microsoft.com/office/drawing/2014/main" id="{CCDD439A-ABBE-7993-71B3-728C32CDB1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a:extLst>
              <a:ext uri="{FF2B5EF4-FFF2-40B4-BE49-F238E27FC236}">
                <a16:creationId xmlns:a16="http://schemas.microsoft.com/office/drawing/2014/main" id="{90B84F48-D1A1-6EC4-EBDF-17173D4E61D5}"/>
              </a:ext>
            </a:extLst>
          </p:cNvPr>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a:extLst>
              <a:ext uri="{FF2B5EF4-FFF2-40B4-BE49-F238E27FC236}">
                <a16:creationId xmlns:a16="http://schemas.microsoft.com/office/drawing/2014/main" id="{CF81B543-9466-D5F0-2026-7F90B163BA34}"/>
              </a:ext>
            </a:extLst>
          </p:cNvPr>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95E2164A-9204-062E-CBF0-B2E4CB7C6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28" y="281051"/>
            <a:ext cx="867252" cy="798519"/>
          </a:xfrm>
          <a:prstGeom prst="rect">
            <a:avLst/>
          </a:prstGeom>
        </p:spPr>
      </p:pic>
      <p:sp>
        <p:nvSpPr>
          <p:cNvPr id="2" name="Rectangle 14">
            <a:extLst>
              <a:ext uri="{FF2B5EF4-FFF2-40B4-BE49-F238E27FC236}">
                <a16:creationId xmlns:a16="http://schemas.microsoft.com/office/drawing/2014/main" id="{D0B29180-DEE2-8CF1-40DE-D97079AE94F6}"/>
              </a:ext>
            </a:extLst>
          </p:cNvPr>
          <p:cNvSpPr/>
          <p:nvPr/>
        </p:nvSpPr>
        <p:spPr>
          <a:xfrm>
            <a:off x="6928700" y="294777"/>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125CBCF7-2012-820D-5E40-831AA694624F}"/>
              </a:ext>
            </a:extLst>
          </p:cNvPr>
          <p:cNvSpPr/>
          <p:nvPr/>
        </p:nvSpPr>
        <p:spPr>
          <a:xfrm flipV="1">
            <a:off x="6995303" y="294777"/>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3274CB66-4E31-1D4E-AE90-EE241BC47A8E}"/>
              </a:ext>
            </a:extLst>
          </p:cNvPr>
          <p:cNvSpPr/>
          <p:nvPr/>
        </p:nvSpPr>
        <p:spPr>
          <a:xfrm flipV="1">
            <a:off x="6995303" y="1011283"/>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5" name="TextBox 15">
            <a:extLst>
              <a:ext uri="{FF2B5EF4-FFF2-40B4-BE49-F238E27FC236}">
                <a16:creationId xmlns:a16="http://schemas.microsoft.com/office/drawing/2014/main" id="{6E871F91-E72D-2F84-C209-99B8E8F3E366}"/>
              </a:ext>
            </a:extLst>
          </p:cNvPr>
          <p:cNvSpPr txBox="1"/>
          <p:nvPr/>
        </p:nvSpPr>
        <p:spPr>
          <a:xfrm>
            <a:off x="2713252" y="1537896"/>
            <a:ext cx="6219080" cy="584775"/>
          </a:xfrm>
          <a:prstGeom prst="rect">
            <a:avLst/>
          </a:prstGeom>
          <a:noFill/>
        </p:spPr>
        <p:txBody>
          <a:bodyPr wrap="square" rtlCol="0">
            <a:spAutoFit/>
          </a:bodyPr>
          <a:lstStyle/>
          <a:p>
            <a:pPr algn="ctr"/>
            <a:r>
              <a:rPr lang="zh-TW" altLang="en-US" sz="3200" b="1" u="sng">
                <a:latin typeface="+mn-ea"/>
              </a:rPr>
              <a:t>一系列宣傳活動</a:t>
            </a:r>
            <a:endParaRPr lang="en-HK" altLang="zh-TW" sz="2800"/>
          </a:p>
        </p:txBody>
      </p:sp>
      <p:pic>
        <p:nvPicPr>
          <p:cNvPr id="10" name="Picture 26" descr="Video camera - Free technology icons">
            <a:extLst>
              <a:ext uri="{FF2B5EF4-FFF2-40B4-BE49-F238E27FC236}">
                <a16:creationId xmlns:a16="http://schemas.microsoft.com/office/drawing/2014/main" id="{DF957BCD-55CB-0B28-0003-E32484C94C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8834" y="3105721"/>
            <a:ext cx="1372851" cy="1372851"/>
          </a:xfrm>
          <a:prstGeom prst="roundRect">
            <a:avLst/>
          </a:prstGeom>
          <a:noFill/>
          <a:extLst>
            <a:ext uri="{909E8E84-426E-40DD-AFC4-6F175D3DCCD1}">
              <a14:hiddenFill xmlns:a14="http://schemas.microsoft.com/office/drawing/2010/main">
                <a:solidFill>
                  <a:srgbClr val="FFFFFF"/>
                </a:solidFill>
              </a14:hiddenFill>
            </a:ext>
          </a:extLst>
        </p:spPr>
      </p:pic>
      <p:pic>
        <p:nvPicPr>
          <p:cNvPr id="11" name="Picture 2" descr="響應式網頁設計的優點">
            <a:extLst>
              <a:ext uri="{FF2B5EF4-FFF2-40B4-BE49-F238E27FC236}">
                <a16:creationId xmlns:a16="http://schemas.microsoft.com/office/drawing/2014/main" id="{EC20921E-70CB-078D-685C-A3FB3EF79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8620" y="3110333"/>
            <a:ext cx="1849107" cy="1386830"/>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extBox 9">
            <a:extLst>
              <a:ext uri="{FF2B5EF4-FFF2-40B4-BE49-F238E27FC236}">
                <a16:creationId xmlns:a16="http://schemas.microsoft.com/office/drawing/2014/main" id="{193F3E69-9E30-4A4C-B0ED-34828B678D13}"/>
              </a:ext>
            </a:extLst>
          </p:cNvPr>
          <p:cNvSpPr txBox="1"/>
          <p:nvPr/>
        </p:nvSpPr>
        <p:spPr>
          <a:xfrm>
            <a:off x="1150610" y="4497163"/>
            <a:ext cx="2713813" cy="400110"/>
          </a:xfrm>
          <a:prstGeom prst="rect">
            <a:avLst/>
          </a:prstGeom>
          <a:noFill/>
        </p:spPr>
        <p:txBody>
          <a:bodyPr wrap="square" rtlCol="0">
            <a:spAutoFit/>
          </a:bodyPr>
          <a:lstStyle/>
          <a:p>
            <a:pPr marL="342900" lvl="1" indent="-342900" algn="just">
              <a:buFont typeface="Wingdings" panose="05000000000000000000" pitchFamily="2" charset="2"/>
              <a:buChar char="Ø"/>
            </a:pPr>
            <a:r>
              <a:rPr lang="zh-TW" altLang="en-US" sz="2000"/>
              <a:t>組織簡介會</a:t>
            </a:r>
            <a:endParaRPr lang="en-HK" altLang="zh-TW" sz="2000"/>
          </a:p>
        </p:txBody>
      </p:sp>
      <p:sp>
        <p:nvSpPr>
          <p:cNvPr id="13" name="TextBox 9">
            <a:extLst>
              <a:ext uri="{FF2B5EF4-FFF2-40B4-BE49-F238E27FC236}">
                <a16:creationId xmlns:a16="http://schemas.microsoft.com/office/drawing/2014/main" id="{2FB45C45-CA3A-A837-4B1D-56DE9EB6CEDC}"/>
              </a:ext>
            </a:extLst>
          </p:cNvPr>
          <p:cNvSpPr txBox="1"/>
          <p:nvPr/>
        </p:nvSpPr>
        <p:spPr>
          <a:xfrm>
            <a:off x="3409716" y="4540428"/>
            <a:ext cx="2713813" cy="400110"/>
          </a:xfrm>
          <a:prstGeom prst="rect">
            <a:avLst/>
          </a:prstGeom>
          <a:noFill/>
        </p:spPr>
        <p:txBody>
          <a:bodyPr wrap="square" rtlCol="0">
            <a:spAutoFit/>
          </a:bodyPr>
          <a:lstStyle/>
          <a:p>
            <a:pPr marL="342900" lvl="1" indent="-342900" algn="just">
              <a:buFont typeface="Wingdings" panose="05000000000000000000" pitchFamily="2" charset="2"/>
              <a:buChar char="Ø"/>
            </a:pPr>
            <a:r>
              <a:rPr lang="zh-TW" altLang="en-US" sz="2000"/>
              <a:t>製作項目網頁</a:t>
            </a:r>
          </a:p>
        </p:txBody>
      </p:sp>
      <p:sp>
        <p:nvSpPr>
          <p:cNvPr id="14" name="TextBox 9">
            <a:extLst>
              <a:ext uri="{FF2B5EF4-FFF2-40B4-BE49-F238E27FC236}">
                <a16:creationId xmlns:a16="http://schemas.microsoft.com/office/drawing/2014/main" id="{88797C4C-C649-528F-7D3A-35C212555600}"/>
              </a:ext>
            </a:extLst>
          </p:cNvPr>
          <p:cNvSpPr txBox="1"/>
          <p:nvPr/>
        </p:nvSpPr>
        <p:spPr>
          <a:xfrm>
            <a:off x="5808354" y="4500205"/>
            <a:ext cx="2713813" cy="400110"/>
          </a:xfrm>
          <a:prstGeom prst="rect">
            <a:avLst/>
          </a:prstGeom>
          <a:noFill/>
        </p:spPr>
        <p:txBody>
          <a:bodyPr wrap="square" rtlCol="0">
            <a:spAutoFit/>
          </a:bodyPr>
          <a:lstStyle/>
          <a:p>
            <a:pPr marL="342900" lvl="1" indent="-342900" algn="just">
              <a:buFont typeface="Wingdings" panose="05000000000000000000" pitchFamily="2" charset="2"/>
              <a:buChar char="Ø"/>
            </a:pPr>
            <a:r>
              <a:rPr lang="zh-TW" altLang="en-US" sz="2000"/>
              <a:t>製作行業宣傳短片</a:t>
            </a:r>
          </a:p>
        </p:txBody>
      </p:sp>
      <p:sp>
        <p:nvSpPr>
          <p:cNvPr id="15" name="TextBox 9">
            <a:extLst>
              <a:ext uri="{FF2B5EF4-FFF2-40B4-BE49-F238E27FC236}">
                <a16:creationId xmlns:a16="http://schemas.microsoft.com/office/drawing/2014/main" id="{A649EAD3-FC03-3CE2-39EE-B812598A57EE}"/>
              </a:ext>
            </a:extLst>
          </p:cNvPr>
          <p:cNvSpPr txBox="1"/>
          <p:nvPr/>
        </p:nvSpPr>
        <p:spPr>
          <a:xfrm>
            <a:off x="8576590" y="4486674"/>
            <a:ext cx="2713813" cy="400110"/>
          </a:xfrm>
          <a:prstGeom prst="rect">
            <a:avLst/>
          </a:prstGeom>
          <a:noFill/>
        </p:spPr>
        <p:txBody>
          <a:bodyPr wrap="square" rtlCol="0">
            <a:spAutoFit/>
          </a:bodyPr>
          <a:lstStyle/>
          <a:p>
            <a:pPr marL="342900" lvl="1" indent="-342900" algn="just">
              <a:buFont typeface="Wingdings" panose="05000000000000000000" pitchFamily="2" charset="2"/>
              <a:buChar char="Ø"/>
            </a:pPr>
            <a:r>
              <a:rPr lang="zh-TW" altLang="en-US" sz="2000"/>
              <a:t>網上廣告</a:t>
            </a:r>
          </a:p>
        </p:txBody>
      </p:sp>
      <p:pic>
        <p:nvPicPr>
          <p:cNvPr id="17" name="Picture 16" descr="A group of people sitting in chairs in a room&#10;&#10;Description automatically generated">
            <a:extLst>
              <a:ext uri="{FF2B5EF4-FFF2-40B4-BE49-F238E27FC236}">
                <a16:creationId xmlns:a16="http://schemas.microsoft.com/office/drawing/2014/main" id="{67A0C6FB-2249-250A-2743-D5E6EEE1AD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4846" y="3064804"/>
            <a:ext cx="1735668" cy="1301751"/>
          </a:xfrm>
          <a:prstGeom prst="rect">
            <a:avLst/>
          </a:prstGeom>
        </p:spPr>
      </p:pic>
      <p:pic>
        <p:nvPicPr>
          <p:cNvPr id="20" name="Picture 19">
            <a:extLst>
              <a:ext uri="{FF2B5EF4-FFF2-40B4-BE49-F238E27FC236}">
                <a16:creationId xmlns:a16="http://schemas.microsoft.com/office/drawing/2014/main" id="{4955F112-4E88-DE26-EE57-7F6454B32B83}"/>
              </a:ext>
            </a:extLst>
          </p:cNvPr>
          <p:cNvPicPr>
            <a:picLocks noChangeAspect="1"/>
          </p:cNvPicPr>
          <p:nvPr/>
        </p:nvPicPr>
        <p:blipFill>
          <a:blip r:embed="rId7"/>
          <a:srcRect r="4775"/>
          <a:stretch/>
        </p:blipFill>
        <p:spPr>
          <a:xfrm>
            <a:off x="8590663" y="3058130"/>
            <a:ext cx="2059408" cy="1383031"/>
          </a:xfrm>
          <a:prstGeom prst="rect">
            <a:avLst/>
          </a:prstGeom>
        </p:spPr>
      </p:pic>
      <p:sp>
        <p:nvSpPr>
          <p:cNvPr id="21" name="矩形 13">
            <a:extLst>
              <a:ext uri="{FF2B5EF4-FFF2-40B4-BE49-F238E27FC236}">
                <a16:creationId xmlns:a16="http://schemas.microsoft.com/office/drawing/2014/main" id="{68328910-91A7-7FDD-E010-33315037F0F2}"/>
              </a:ext>
            </a:extLst>
          </p:cNvPr>
          <p:cNvSpPr/>
          <p:nvPr/>
        </p:nvSpPr>
        <p:spPr>
          <a:xfrm>
            <a:off x="10236" y="5464886"/>
            <a:ext cx="12186882" cy="1006996"/>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9">
            <a:extLst>
              <a:ext uri="{FF2B5EF4-FFF2-40B4-BE49-F238E27FC236}">
                <a16:creationId xmlns:a16="http://schemas.microsoft.com/office/drawing/2014/main" id="{A43D6D9D-0280-AE21-33E3-CAD022673C4E}"/>
              </a:ext>
            </a:extLst>
          </p:cNvPr>
          <p:cNvSpPr txBox="1"/>
          <p:nvPr/>
        </p:nvSpPr>
        <p:spPr>
          <a:xfrm>
            <a:off x="777935" y="5505529"/>
            <a:ext cx="1489921" cy="954107"/>
          </a:xfrm>
          <a:prstGeom prst="rect">
            <a:avLst/>
          </a:prstGeom>
          <a:noFill/>
        </p:spPr>
        <p:txBody>
          <a:bodyPr wrap="square" rtlCol="0">
            <a:spAutoFit/>
          </a:bodyPr>
          <a:lstStyle/>
          <a:p>
            <a:pPr marL="0" lvl="1" algn="ctr"/>
            <a:r>
              <a:rPr lang="en-HK" altLang="zh-TW" sz="2800" b="1"/>
              <a:t>Oct 2024</a:t>
            </a:r>
            <a:r>
              <a:rPr lang="en-HK" altLang="zh-TW" sz="2000" b="1"/>
              <a:t> </a:t>
            </a:r>
          </a:p>
        </p:txBody>
      </p:sp>
      <p:sp>
        <p:nvSpPr>
          <p:cNvPr id="23" name="TextBox 9">
            <a:extLst>
              <a:ext uri="{FF2B5EF4-FFF2-40B4-BE49-F238E27FC236}">
                <a16:creationId xmlns:a16="http://schemas.microsoft.com/office/drawing/2014/main" id="{FEEBFE83-8669-91B4-F29F-1F0AFA5EEC95}"/>
              </a:ext>
            </a:extLst>
          </p:cNvPr>
          <p:cNvSpPr txBox="1"/>
          <p:nvPr/>
        </p:nvSpPr>
        <p:spPr>
          <a:xfrm>
            <a:off x="9877035" y="5535606"/>
            <a:ext cx="1927840" cy="954107"/>
          </a:xfrm>
          <a:prstGeom prst="rect">
            <a:avLst/>
          </a:prstGeom>
          <a:noFill/>
        </p:spPr>
        <p:txBody>
          <a:bodyPr wrap="square" rtlCol="0">
            <a:spAutoFit/>
          </a:bodyPr>
          <a:lstStyle/>
          <a:p>
            <a:pPr marL="0" lvl="1" algn="ctr"/>
            <a:r>
              <a:rPr lang="en-HK" altLang="zh-TW" sz="2800" b="1"/>
              <a:t>Jan </a:t>
            </a:r>
          </a:p>
          <a:p>
            <a:pPr marL="0" lvl="1" algn="ctr"/>
            <a:r>
              <a:rPr lang="en-HK" altLang="zh-TW" sz="2800" b="1"/>
              <a:t>2026</a:t>
            </a:r>
          </a:p>
        </p:txBody>
      </p:sp>
      <p:cxnSp>
        <p:nvCxnSpPr>
          <p:cNvPr id="24" name="直線單箭頭接點 11">
            <a:extLst>
              <a:ext uri="{FF2B5EF4-FFF2-40B4-BE49-F238E27FC236}">
                <a16:creationId xmlns:a16="http://schemas.microsoft.com/office/drawing/2014/main" id="{1EF9604A-3607-7561-B8E7-6421A46EF884}"/>
              </a:ext>
            </a:extLst>
          </p:cNvPr>
          <p:cNvCxnSpPr>
            <a:cxnSpLocks/>
          </p:cNvCxnSpPr>
          <p:nvPr/>
        </p:nvCxnSpPr>
        <p:spPr>
          <a:xfrm>
            <a:off x="2371725" y="6095359"/>
            <a:ext cx="707707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9">
            <a:extLst>
              <a:ext uri="{FF2B5EF4-FFF2-40B4-BE49-F238E27FC236}">
                <a16:creationId xmlns:a16="http://schemas.microsoft.com/office/drawing/2014/main" id="{DB8F48FE-63A9-BC31-635C-80061F9E11EA}"/>
              </a:ext>
            </a:extLst>
          </p:cNvPr>
          <p:cNvSpPr txBox="1"/>
          <p:nvPr/>
        </p:nvSpPr>
        <p:spPr>
          <a:xfrm>
            <a:off x="5090531" y="5553399"/>
            <a:ext cx="2010937" cy="461665"/>
          </a:xfrm>
          <a:prstGeom prst="rect">
            <a:avLst/>
          </a:prstGeom>
          <a:noFill/>
        </p:spPr>
        <p:txBody>
          <a:bodyPr wrap="square" rtlCol="0">
            <a:spAutoFit/>
          </a:bodyPr>
          <a:lstStyle/>
          <a:p>
            <a:pPr marL="0" lvl="1" algn="ctr"/>
            <a:r>
              <a:rPr lang="en-HK" altLang="zh-TW" sz="2400" b="1">
                <a:solidFill>
                  <a:srgbClr val="C00000"/>
                </a:solidFill>
              </a:rPr>
              <a:t>15 Months </a:t>
            </a:r>
          </a:p>
        </p:txBody>
      </p:sp>
    </p:spTree>
    <p:extLst>
      <p:ext uri="{BB962C8B-B14F-4D97-AF65-F5344CB8AC3E}">
        <p14:creationId xmlns:p14="http://schemas.microsoft.com/office/powerpoint/2010/main" val="261492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
            <a:ext cx="12192000" cy="115949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sp>
        <p:nvSpPr>
          <p:cNvPr id="4" name="投影片編號版面配置區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F44810-17E5-44CF-BAF3-B5055ED7833D}" type="slidenum">
              <a:rPr kumimoji="0" lang="zh-HK" altLang="en-US" sz="900" b="0" i="0" u="none" strike="noStrike" kern="1200" cap="none" spc="0" normalizeH="0" baseline="0" noProof="0" smtClean="0">
                <a:ln>
                  <a:noFill/>
                </a:ln>
                <a:solidFill>
                  <a:srgbClr val="90C226"/>
                </a:solidFill>
                <a:effectLst/>
                <a:uLnTx/>
                <a:uFillTx/>
                <a:latin typeface="Trebuchet MS" panose="020B0603020202020204"/>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HK" altLang="en-US" sz="900" b="0" i="0" u="none" strike="noStrike" kern="1200" cap="none" spc="0" normalizeH="0" baseline="0" noProof="0">
              <a:ln>
                <a:noFill/>
              </a:ln>
              <a:solidFill>
                <a:srgbClr val="90C226"/>
              </a:solidFill>
              <a:effectLst/>
              <a:uLnTx/>
              <a:uFillTx/>
              <a:latin typeface="Trebuchet MS" panose="020B0603020202020204"/>
              <a:ea typeface="微軟正黑體" panose="020B0604030504040204" pitchFamily="34" charset="-120"/>
              <a:cs typeface="+mn-cs"/>
            </a:endParaRPr>
          </a:p>
        </p:txBody>
      </p:sp>
      <p:sp>
        <p:nvSpPr>
          <p:cNvPr id="27" name="頁尾版面配置區 4"/>
          <p:cNvSpPr txBox="1">
            <a:spLocks/>
          </p:cNvSpPr>
          <p:nvPr/>
        </p:nvSpPr>
        <p:spPr>
          <a:xfrm>
            <a:off x="0" y="6369120"/>
            <a:ext cx="2162680" cy="365125"/>
          </a:xfrm>
          <a:prstGeom prst="rect">
            <a:avLst/>
          </a:prstGeom>
        </p:spPr>
        <p:txBody>
          <a:bodyPr vert="horz" lIns="91440" tIns="45720" rIns="91440" bIns="45720" rtlCol="0" anchor="ctr"/>
          <a:lstStyle>
            <a:defPPr>
              <a:defRPr lang="zh-HK"/>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HK"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rPr>
              <a:t>                                                                                                                                                                   Hong Kong 3D Printing Association</a:t>
            </a:r>
            <a:endParaRPr kumimoji="0" lang="zh-HK" altLang="en-US" sz="900" b="0" i="0" u="none" strike="noStrike" kern="1200" cap="all" spc="0" normalizeH="0" baseline="0" noProof="0">
              <a:ln>
                <a:noFill/>
              </a:ln>
              <a:solidFill>
                <a:srgbClr val="FFFFFF"/>
              </a:solidFill>
              <a:effectLst/>
              <a:uLnTx/>
              <a:uFillTx/>
              <a:latin typeface="Trebuchet MS" panose="020B0603020202020204"/>
              <a:ea typeface="微軟正黑體" panose="020B0604030504040204" pitchFamily="34" charset="-120"/>
              <a:cs typeface="+mn-cs"/>
            </a:endParaRPr>
          </a:p>
        </p:txBody>
      </p:sp>
      <p:sp>
        <p:nvSpPr>
          <p:cNvPr id="7" name="矩形 6"/>
          <p:cNvSpPr/>
          <p:nvPr/>
        </p:nvSpPr>
        <p:spPr>
          <a:xfrm>
            <a:off x="0" y="6449752"/>
            <a:ext cx="12192000" cy="408248"/>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Trebuchet MS" panose="020B0603020202020204"/>
              <a:ea typeface="微軟正黑體" panose="020B0604030504040204" pitchFamily="34" charset="-120"/>
              <a:cs typeface="+mn-cs"/>
            </a:endParaRPr>
          </a:p>
        </p:txBody>
      </p:sp>
      <p:pic>
        <p:nvPicPr>
          <p:cNvPr id="3" name="圖片 12">
            <a:extLst>
              <a:ext uri="{FF2B5EF4-FFF2-40B4-BE49-F238E27FC236}">
                <a16:creationId xmlns:a16="http://schemas.microsoft.com/office/drawing/2014/main" id="{4F5C3252-2A79-1293-5773-74E8E42E8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28" y="281051"/>
            <a:ext cx="867252" cy="798519"/>
          </a:xfrm>
          <a:prstGeom prst="rect">
            <a:avLst/>
          </a:prstGeom>
        </p:spPr>
      </p:pic>
      <p:sp>
        <p:nvSpPr>
          <p:cNvPr id="2" name="Rectangle 14">
            <a:extLst>
              <a:ext uri="{FF2B5EF4-FFF2-40B4-BE49-F238E27FC236}">
                <a16:creationId xmlns:a16="http://schemas.microsoft.com/office/drawing/2014/main" id="{875DFE55-086D-E189-BB1B-8CF274799404}"/>
              </a:ext>
            </a:extLst>
          </p:cNvPr>
          <p:cNvSpPr/>
          <p:nvPr/>
        </p:nvSpPr>
        <p:spPr>
          <a:xfrm>
            <a:off x="6928700" y="294777"/>
            <a:ext cx="5066463" cy="727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「深化拓展中國內地市場，並積極探索</a:t>
            </a:r>
          </a:p>
          <a:p>
            <a:pPr algn="r">
              <a:defRPr/>
            </a:pPr>
            <a:r>
              <a:rPr lang="zh-TW" altLang="en-US" b="1">
                <a:solidFill>
                  <a:schemeClr val="tx1">
                    <a:lumMod val="75000"/>
                    <a:lumOff val="25000"/>
                  </a:schemeClr>
                </a:solidFill>
                <a:latin typeface="Microsoft JhengHei" panose="020B0604030504040204" pitchFamily="34" charset="-120"/>
                <a:ea typeface="Microsoft JhengHei" panose="020B0604030504040204" pitchFamily="34" charset="-120"/>
              </a:rPr>
              <a:t>哈薩克斯坦三維打印市場的新商機」項目簡介會</a:t>
            </a:r>
          </a:p>
        </p:txBody>
      </p:sp>
      <p:sp>
        <p:nvSpPr>
          <p:cNvPr id="6" name="矩形 5">
            <a:extLst>
              <a:ext uri="{FF2B5EF4-FFF2-40B4-BE49-F238E27FC236}">
                <a16:creationId xmlns:a16="http://schemas.microsoft.com/office/drawing/2014/main" id="{7C56BE4F-150F-3A84-9E38-3425AAC3EF78}"/>
              </a:ext>
            </a:extLst>
          </p:cNvPr>
          <p:cNvSpPr/>
          <p:nvPr/>
        </p:nvSpPr>
        <p:spPr>
          <a:xfrm flipV="1">
            <a:off x="6995303" y="294777"/>
            <a:ext cx="5066463" cy="45719"/>
          </a:xfrm>
          <a:prstGeom prst="rect">
            <a:avLst/>
          </a:prstGeom>
          <a:solidFill>
            <a:srgbClr val="098C74"/>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8" name="矩形 5">
            <a:extLst>
              <a:ext uri="{FF2B5EF4-FFF2-40B4-BE49-F238E27FC236}">
                <a16:creationId xmlns:a16="http://schemas.microsoft.com/office/drawing/2014/main" id="{AE8B6B81-3CFE-6546-69BB-BCF6F2F9B38D}"/>
              </a:ext>
            </a:extLst>
          </p:cNvPr>
          <p:cNvSpPr/>
          <p:nvPr/>
        </p:nvSpPr>
        <p:spPr>
          <a:xfrm flipV="1">
            <a:off x="6995303" y="1011283"/>
            <a:ext cx="5066463" cy="45719"/>
          </a:xfrm>
          <a:prstGeom prst="rect">
            <a:avLst/>
          </a:prstGeom>
          <a:solidFill>
            <a:schemeClr val="tx1">
              <a:lumMod val="50000"/>
              <a:lumOff val="50000"/>
            </a:schemeClr>
          </a:solidFill>
          <a:ln>
            <a:noFill/>
          </a:ln>
          <a:effectLst>
            <a:outerShdw blurRad="50800" dist="50800" dir="5400000" sx="1000" sy="1000" algn="ctr" rotWithShape="0">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lang="en-US" sz="3200">
              <a:solidFill>
                <a:srgbClr val="21978E"/>
              </a:solidFill>
              <a:latin typeface="Microsoft JhengHei" panose="020B0604030504040204" pitchFamily="34" charset="-120"/>
              <a:ea typeface="Microsoft JhengHei" panose="020B0604030504040204" pitchFamily="34" charset="-120"/>
            </a:endParaRPr>
          </a:p>
        </p:txBody>
      </p:sp>
      <p:sp>
        <p:nvSpPr>
          <p:cNvPr id="16" name="TextBox 15">
            <a:extLst>
              <a:ext uri="{FF2B5EF4-FFF2-40B4-BE49-F238E27FC236}">
                <a16:creationId xmlns:a16="http://schemas.microsoft.com/office/drawing/2014/main" id="{71E68B5F-77F7-FE19-25D6-CCA5BD738A73}"/>
              </a:ext>
            </a:extLst>
          </p:cNvPr>
          <p:cNvSpPr txBox="1"/>
          <p:nvPr/>
        </p:nvSpPr>
        <p:spPr>
          <a:xfrm>
            <a:off x="5066531" y="1879471"/>
            <a:ext cx="1679171" cy="400110"/>
          </a:xfrm>
          <a:prstGeom prst="rect">
            <a:avLst/>
          </a:prstGeom>
          <a:noFill/>
        </p:spPr>
        <p:txBody>
          <a:bodyPr wrap="square" rtlCol="0">
            <a:spAutoFit/>
          </a:bodyPr>
          <a:lstStyle/>
          <a:p>
            <a:pPr algn="ctr"/>
            <a:r>
              <a:rPr lang="zh-TW" altLang="en-US" sz="2000" b="1">
                <a:latin typeface="微軟正黑體" panose="020B0604030504040204" pitchFamily="34" charset="-120"/>
                <a:ea typeface="微軟正黑體" panose="020B0604030504040204" pitchFamily="34" charset="-120"/>
              </a:rPr>
              <a:t>執行機構：</a:t>
            </a:r>
            <a:endParaRPr lang="en-US" sz="2000" b="1">
              <a:latin typeface="微軟正黑體" panose="020B0604030504040204" pitchFamily="34" charset="-120"/>
              <a:ea typeface="微軟正黑體" panose="020B0604030504040204" pitchFamily="34" charset="-120"/>
            </a:endParaRPr>
          </a:p>
        </p:txBody>
      </p:sp>
      <p:pic>
        <p:nvPicPr>
          <p:cNvPr id="35" name="Picture 34">
            <a:extLst>
              <a:ext uri="{FF2B5EF4-FFF2-40B4-BE49-F238E27FC236}">
                <a16:creationId xmlns:a16="http://schemas.microsoft.com/office/drawing/2014/main" id="{0D7B6161-590C-7332-CFE3-44A55F7DB43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0760" y="2422766"/>
            <a:ext cx="1548718" cy="637357"/>
          </a:xfrm>
          <a:prstGeom prst="rect">
            <a:avLst/>
          </a:prstGeom>
        </p:spPr>
      </p:pic>
      <p:sp>
        <p:nvSpPr>
          <p:cNvPr id="47" name="Freeform 2">
            <a:extLst>
              <a:ext uri="{FF2B5EF4-FFF2-40B4-BE49-F238E27FC236}">
                <a16:creationId xmlns:a16="http://schemas.microsoft.com/office/drawing/2014/main" id="{88EBAA2B-37BC-87AB-961B-9D2C578BDC33}"/>
              </a:ext>
            </a:extLst>
          </p:cNvPr>
          <p:cNvSpPr>
            <a:spLocks noChangeAspect="1"/>
          </p:cNvSpPr>
          <p:nvPr/>
        </p:nvSpPr>
        <p:spPr>
          <a:xfrm>
            <a:off x="917362" y="4085328"/>
            <a:ext cx="2433955" cy="696595"/>
          </a:xfrm>
          <a:custGeom>
            <a:avLst/>
            <a:gdLst/>
            <a:ahLst/>
            <a:cxnLst/>
            <a:rect l="l" t="t" r="r" b="b"/>
            <a:pathLst>
              <a:path w="10561819" h="3027962">
                <a:moveTo>
                  <a:pt x="0" y="0"/>
                </a:moveTo>
                <a:lnTo>
                  <a:pt x="10561819" y="0"/>
                </a:lnTo>
                <a:lnTo>
                  <a:pt x="10561819" y="3027962"/>
                </a:lnTo>
                <a:lnTo>
                  <a:pt x="0" y="3027962"/>
                </a:lnTo>
                <a:lnTo>
                  <a:pt x="0" y="0"/>
                </a:lnTo>
                <a:close/>
              </a:path>
            </a:pathLst>
          </a:custGeom>
          <a:blipFill>
            <a:blip r:embed="rId5"/>
            <a:stretch>
              <a:fillRect/>
            </a:stretch>
          </a:blipFill>
        </p:spPr>
        <p:txBody>
          <a:bodyPr/>
          <a:lstStyle/>
          <a:p>
            <a:endParaRPr lang="en-HK"/>
          </a:p>
        </p:txBody>
      </p:sp>
      <p:pic>
        <p:nvPicPr>
          <p:cNvPr id="48" name="Picture 47" descr="A red line on a black background&#10;&#10;Description automatically generated">
            <a:extLst>
              <a:ext uri="{FF2B5EF4-FFF2-40B4-BE49-F238E27FC236}">
                <a16:creationId xmlns:a16="http://schemas.microsoft.com/office/drawing/2014/main" id="{D62CCF63-4C7F-2D75-1537-6A4F4B2197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7136" y="4248123"/>
            <a:ext cx="2950845" cy="414020"/>
          </a:xfrm>
          <a:prstGeom prst="rect">
            <a:avLst/>
          </a:prstGeom>
        </p:spPr>
      </p:pic>
      <p:pic>
        <p:nvPicPr>
          <p:cNvPr id="49" name="Picture 48">
            <a:extLst>
              <a:ext uri="{FF2B5EF4-FFF2-40B4-BE49-F238E27FC236}">
                <a16:creationId xmlns:a16="http://schemas.microsoft.com/office/drawing/2014/main" id="{17E91D4E-7C44-AFA2-17A3-88F69195CA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4967" y="5144219"/>
            <a:ext cx="3246755" cy="701675"/>
          </a:xfrm>
          <a:prstGeom prst="rect">
            <a:avLst/>
          </a:prstGeom>
          <a:noFill/>
        </p:spPr>
      </p:pic>
      <p:sp>
        <p:nvSpPr>
          <p:cNvPr id="50" name="Freeform 4">
            <a:extLst>
              <a:ext uri="{FF2B5EF4-FFF2-40B4-BE49-F238E27FC236}">
                <a16:creationId xmlns:a16="http://schemas.microsoft.com/office/drawing/2014/main" id="{F092EBD9-86F9-2BFB-8477-042F78DA2D4F}"/>
              </a:ext>
            </a:extLst>
          </p:cNvPr>
          <p:cNvSpPr>
            <a:spLocks noChangeAspect="1"/>
          </p:cNvSpPr>
          <p:nvPr/>
        </p:nvSpPr>
        <p:spPr>
          <a:xfrm>
            <a:off x="8208722" y="5139771"/>
            <a:ext cx="2632710" cy="635635"/>
          </a:xfrm>
          <a:custGeom>
            <a:avLst/>
            <a:gdLst/>
            <a:ahLst/>
            <a:cxnLst/>
            <a:rect l="l" t="t" r="r" b="b"/>
            <a:pathLst>
              <a:path w="10442767" h="2521317">
                <a:moveTo>
                  <a:pt x="0" y="0"/>
                </a:moveTo>
                <a:lnTo>
                  <a:pt x="10442768" y="0"/>
                </a:lnTo>
                <a:lnTo>
                  <a:pt x="10442768" y="2521316"/>
                </a:lnTo>
                <a:lnTo>
                  <a:pt x="0" y="2521316"/>
                </a:lnTo>
                <a:lnTo>
                  <a:pt x="0" y="0"/>
                </a:lnTo>
                <a:close/>
              </a:path>
            </a:pathLst>
          </a:custGeom>
          <a:blipFill>
            <a:blip r:embed="rId8"/>
            <a:stretch>
              <a:fillRect/>
            </a:stretch>
          </a:blipFill>
        </p:spPr>
        <p:txBody>
          <a:bodyPr/>
          <a:lstStyle/>
          <a:p>
            <a:endParaRPr lang="en-HK"/>
          </a:p>
        </p:txBody>
      </p:sp>
      <p:sp>
        <p:nvSpPr>
          <p:cNvPr id="51" name="Freeform 2">
            <a:extLst>
              <a:ext uri="{FF2B5EF4-FFF2-40B4-BE49-F238E27FC236}">
                <a16:creationId xmlns:a16="http://schemas.microsoft.com/office/drawing/2014/main" id="{5D7B0980-4384-6728-25CB-78E5A507B667}"/>
              </a:ext>
            </a:extLst>
          </p:cNvPr>
          <p:cNvSpPr>
            <a:spLocks noChangeAspect="1"/>
          </p:cNvSpPr>
          <p:nvPr/>
        </p:nvSpPr>
        <p:spPr>
          <a:xfrm>
            <a:off x="4533128" y="4874975"/>
            <a:ext cx="1137920" cy="1136015"/>
          </a:xfrm>
          <a:custGeom>
            <a:avLst/>
            <a:gdLst/>
            <a:ahLst/>
            <a:cxnLst/>
            <a:rect l="l" t="t" r="r" b="b"/>
            <a:pathLst>
              <a:path w="5932033" h="5921770">
                <a:moveTo>
                  <a:pt x="0" y="0"/>
                </a:moveTo>
                <a:lnTo>
                  <a:pt x="5932032" y="0"/>
                </a:lnTo>
                <a:lnTo>
                  <a:pt x="5932032" y="5921770"/>
                </a:lnTo>
                <a:lnTo>
                  <a:pt x="0" y="5921770"/>
                </a:lnTo>
                <a:lnTo>
                  <a:pt x="0" y="0"/>
                </a:lnTo>
                <a:close/>
              </a:path>
            </a:pathLst>
          </a:custGeom>
          <a:blipFill>
            <a:blip r:embed="rId9"/>
            <a:stretch>
              <a:fillRect/>
            </a:stretch>
          </a:blipFill>
        </p:spPr>
        <p:txBody>
          <a:bodyPr/>
          <a:lstStyle/>
          <a:p>
            <a:endParaRPr lang="en-HK"/>
          </a:p>
        </p:txBody>
      </p:sp>
      <p:pic>
        <p:nvPicPr>
          <p:cNvPr id="52" name="Picture 51" descr="香港無障牙科學會| 關於我們">
            <a:extLst>
              <a:ext uri="{FF2B5EF4-FFF2-40B4-BE49-F238E27FC236}">
                <a16:creationId xmlns:a16="http://schemas.microsoft.com/office/drawing/2014/main" id="{52D96EDE-2EB9-AA53-A84A-27F5685C7C9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22454" y="5139771"/>
            <a:ext cx="2130425" cy="606425"/>
          </a:xfrm>
          <a:prstGeom prst="rect">
            <a:avLst/>
          </a:prstGeom>
          <a:noFill/>
          <a:ln>
            <a:noFill/>
          </a:ln>
        </p:spPr>
      </p:pic>
      <p:pic>
        <p:nvPicPr>
          <p:cNvPr id="53" name="Picture 52" descr="Hong Kong Medical &amp; Healthcare Device Industries Association | LinkedIn">
            <a:extLst>
              <a:ext uri="{FF2B5EF4-FFF2-40B4-BE49-F238E27FC236}">
                <a16:creationId xmlns:a16="http://schemas.microsoft.com/office/drawing/2014/main" id="{15934E96-4C15-BBC2-B207-D1F4EEA6033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5702" y="4069424"/>
            <a:ext cx="3710305" cy="625475"/>
          </a:xfrm>
          <a:prstGeom prst="rect">
            <a:avLst/>
          </a:prstGeom>
          <a:noFill/>
          <a:ln>
            <a:noFill/>
          </a:ln>
        </p:spPr>
      </p:pic>
      <p:sp>
        <p:nvSpPr>
          <p:cNvPr id="5" name="TextBox 4">
            <a:extLst>
              <a:ext uri="{FF2B5EF4-FFF2-40B4-BE49-F238E27FC236}">
                <a16:creationId xmlns:a16="http://schemas.microsoft.com/office/drawing/2014/main" id="{B197D2C6-7116-D48C-75B3-3755E5126787}"/>
              </a:ext>
            </a:extLst>
          </p:cNvPr>
          <p:cNvSpPr txBox="1"/>
          <p:nvPr/>
        </p:nvSpPr>
        <p:spPr>
          <a:xfrm>
            <a:off x="4978064" y="3601237"/>
            <a:ext cx="1888779" cy="400110"/>
          </a:xfrm>
          <a:prstGeom prst="rect">
            <a:avLst/>
          </a:prstGeom>
          <a:noFill/>
        </p:spPr>
        <p:txBody>
          <a:bodyPr wrap="square" rtlCol="0">
            <a:spAutoFit/>
          </a:bodyPr>
          <a:lstStyle/>
          <a:p>
            <a:pPr algn="ctr"/>
            <a:r>
              <a:rPr lang="zh-TW" altLang="en-US" sz="2000" b="1">
                <a:latin typeface="微軟正黑體" panose="020B0604030504040204" pitchFamily="34" charset="-120"/>
                <a:ea typeface="微軟正黑體" panose="020B0604030504040204" pitchFamily="34" charset="-120"/>
              </a:rPr>
              <a:t>支持機構：</a:t>
            </a:r>
            <a:endParaRPr lang="en-US" sz="2000" b="1">
              <a:latin typeface="微軟正黑體" panose="020B0604030504040204" pitchFamily="34" charset="-120"/>
              <a:ea typeface="微軟正黑體" panose="020B0604030504040204" pitchFamily="34" charset="-120"/>
            </a:endParaRPr>
          </a:p>
        </p:txBody>
      </p:sp>
      <p:sp>
        <p:nvSpPr>
          <p:cNvPr id="10" name="Freeform 2">
            <a:extLst>
              <a:ext uri="{FF2B5EF4-FFF2-40B4-BE49-F238E27FC236}">
                <a16:creationId xmlns:a16="http://schemas.microsoft.com/office/drawing/2014/main" id="{6F8AD3A0-EAA5-FD34-E2F6-788B4116B062}"/>
              </a:ext>
            </a:extLst>
          </p:cNvPr>
          <p:cNvSpPr>
            <a:spLocks noChangeAspect="1"/>
          </p:cNvSpPr>
          <p:nvPr/>
        </p:nvSpPr>
        <p:spPr>
          <a:xfrm>
            <a:off x="926105" y="4080880"/>
            <a:ext cx="2433955" cy="696595"/>
          </a:xfrm>
          <a:custGeom>
            <a:avLst/>
            <a:gdLst/>
            <a:ahLst/>
            <a:cxnLst/>
            <a:rect l="l" t="t" r="r" b="b"/>
            <a:pathLst>
              <a:path w="10561819" h="3027962">
                <a:moveTo>
                  <a:pt x="0" y="0"/>
                </a:moveTo>
                <a:lnTo>
                  <a:pt x="10561819" y="0"/>
                </a:lnTo>
                <a:lnTo>
                  <a:pt x="10561819" y="3027962"/>
                </a:lnTo>
                <a:lnTo>
                  <a:pt x="0" y="3027962"/>
                </a:lnTo>
                <a:lnTo>
                  <a:pt x="0" y="0"/>
                </a:lnTo>
                <a:close/>
              </a:path>
            </a:pathLst>
          </a:custGeom>
          <a:blipFill>
            <a:blip r:embed="rId5"/>
            <a:stretch>
              <a:fillRect/>
            </a:stretch>
          </a:blipFill>
        </p:spPr>
        <p:txBody>
          <a:bodyPr/>
          <a:lstStyle/>
          <a:p>
            <a:endParaRPr lang="en-HK"/>
          </a:p>
        </p:txBody>
      </p:sp>
      <p:pic>
        <p:nvPicPr>
          <p:cNvPr id="11" name="Picture 10">
            <a:extLst>
              <a:ext uri="{FF2B5EF4-FFF2-40B4-BE49-F238E27FC236}">
                <a16:creationId xmlns:a16="http://schemas.microsoft.com/office/drawing/2014/main" id="{4BF8E445-47E7-E4EA-5E47-A28A02F23E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710" y="5139771"/>
            <a:ext cx="3246755" cy="701675"/>
          </a:xfrm>
          <a:prstGeom prst="rect">
            <a:avLst/>
          </a:prstGeom>
          <a:noFill/>
        </p:spPr>
      </p:pic>
    </p:spTree>
    <p:extLst>
      <p:ext uri="{BB962C8B-B14F-4D97-AF65-F5344CB8AC3E}">
        <p14:creationId xmlns:p14="http://schemas.microsoft.com/office/powerpoint/2010/main" val="1885454302"/>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93DE61"/>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596</TotalTime>
  <Words>987</Words>
  <Application>Microsoft Office PowerPoint</Application>
  <PresentationFormat>Widescreen</PresentationFormat>
  <Paragraphs>137</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Microsoft YaHei</vt:lpstr>
      <vt:lpstr>Microsoft JhengHei</vt:lpstr>
      <vt:lpstr>Microsoft JhengHei</vt:lpstr>
      <vt:lpstr>Arial</vt:lpstr>
      <vt:lpstr>Calibri</vt:lpstr>
      <vt:lpstr>Roboto</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HO</dc:creator>
  <cp:lastModifiedBy>Thomas WONG</cp:lastModifiedBy>
  <cp:revision>6</cp:revision>
  <cp:lastPrinted>2023-02-28T01:18:42Z</cp:lastPrinted>
  <dcterms:created xsi:type="dcterms:W3CDTF">2023-02-14T04:21:25Z</dcterms:created>
  <dcterms:modified xsi:type="dcterms:W3CDTF">2024-12-11T08:29:50Z</dcterms:modified>
</cp:coreProperties>
</file>